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handoutMasterIdLst>
    <p:handoutMasterId r:id="rId6"/>
  </p:handoutMasterIdLst>
  <p:sldIdLst>
    <p:sldId id="529" r:id="rId2"/>
    <p:sldId id="533" r:id="rId3"/>
    <p:sldId id="532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AD"/>
    <a:srgbClr val="AD5693"/>
    <a:srgbClr val="974387"/>
    <a:srgbClr val="EBF0E0"/>
    <a:srgbClr val="D4A8C6"/>
    <a:srgbClr val="9DCBA0"/>
    <a:srgbClr val="763C82"/>
    <a:srgbClr val="C0CF9D"/>
    <a:srgbClr val="E6E6E6"/>
    <a:srgbClr val="C7D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1" autoAdjust="0"/>
    <p:restoredTop sz="96925" autoAdjust="0"/>
  </p:normalViewPr>
  <p:slideViewPr>
    <p:cSldViewPr>
      <p:cViewPr varScale="1">
        <p:scale>
          <a:sx n="136" d="100"/>
          <a:sy n="136" d="100"/>
        </p:scale>
        <p:origin x="126" y="258"/>
      </p:cViewPr>
      <p:guideLst>
        <p:guide orient="horz" pos="119"/>
        <p:guide pos="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408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9FFA-0F1A-413B-9BFE-941741C2D487}" type="datetimeFigureOut">
              <a:rPr lang="ko-KR" altLang="en-US" smtClean="0"/>
              <a:pPr/>
              <a:t>23-06-08(Thu)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E8097-7531-4C06-8889-FE1FF84836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329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6F0AE-7B65-4C9A-8729-A5D1A0ABE57B}" type="datetimeFigureOut">
              <a:rPr lang="ko-KR" altLang="en-US" smtClean="0"/>
              <a:pPr/>
              <a:t>23-06-08(Thu)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72E7F-A2FE-4F50-A94D-8786A43CAC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04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저작권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7">
            <a:extLst>
              <a:ext uri="{FF2B5EF4-FFF2-40B4-BE49-F238E27FC236}">
                <a16:creationId xmlns:a16="http://schemas.microsoft.com/office/drawing/2014/main" id="{86410889-0442-4231-B9CA-3F0F289FD4E1}"/>
              </a:ext>
            </a:extLst>
          </p:cNvPr>
          <p:cNvSpPr txBox="1"/>
          <p:nvPr userDrawn="1"/>
        </p:nvSpPr>
        <p:spPr>
          <a:xfrm>
            <a:off x="467544" y="5574217"/>
            <a:ext cx="7991475" cy="13542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[</a:t>
            </a:r>
            <a:r>
              <a:rPr kumimoji="0" lang="ko-KR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강의교안 이용 안내</a:t>
            </a:r>
            <a:r>
              <a:rPr kumimoji="0" lang="en-US" altLang="ko-KR" sz="1400" b="1" dirty="0">
                <a:solidFill>
                  <a:schemeClr val="tx1">
                    <a:lumMod val="95000"/>
                    <a:lumOff val="5000"/>
                  </a:schemeClr>
                </a:solidFill>
                <a:ea typeface="맑은 고딕" pitchFamily="50" charset="-127"/>
              </a:rPr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dirty="0">
                <a:ea typeface="맑은 고딕" pitchFamily="50" charset="-127"/>
              </a:rPr>
              <a:t>본 강의교안의 저작권은 </a:t>
            </a:r>
            <a:r>
              <a:rPr kumimoji="0" lang="ko-KR" altLang="en-US" sz="1000" dirty="0" err="1">
                <a:ea typeface="맑은 고딕" pitchFamily="50" charset="-127"/>
              </a:rPr>
              <a:t>한빛아카데미</a:t>
            </a:r>
            <a:r>
              <a:rPr kumimoji="0" lang="ko-KR" altLang="en-US" sz="1000" dirty="0">
                <a:ea typeface="맑은 고딕" pitchFamily="50" charset="-127"/>
              </a:rPr>
              <a:t>㈜에 있습니다</a:t>
            </a:r>
            <a:r>
              <a:rPr kumimoji="0" lang="en-US" altLang="ko-KR" sz="1000" dirty="0">
                <a:ea typeface="맑은 고딕" pitchFamily="50" charset="-127"/>
              </a:rPr>
              <a:t>.</a:t>
            </a:r>
            <a:r>
              <a:rPr kumimoji="0" lang="ko-KR" altLang="en-US" sz="1000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endParaRPr kumimoji="0" lang="en-US" altLang="ko-KR" sz="1000" dirty="0">
              <a:solidFill>
                <a:srgbClr val="222222"/>
              </a:solidFill>
              <a:ea typeface="맑은 고딕" pitchFamily="50" charset="-127"/>
            </a:endParaRPr>
          </a:p>
          <a:p>
            <a:pPr marL="171450" indent="-1714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이 자료를 무단으로 전제하거나 배포할 경우 저작권법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136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조에 의거하여 최고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년 이하의 징역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 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또는 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5</a:t>
            </a:r>
            <a:r>
              <a:rPr kumimoji="0" lang="ko-KR" altLang="en-US" sz="1000" u="sng" dirty="0" err="1">
                <a:solidFill>
                  <a:srgbClr val="222222"/>
                </a:solidFill>
                <a:ea typeface="맑은 고딕" pitchFamily="50" charset="-127"/>
              </a:rPr>
              <a:t>천만원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 이하의 벌금에 처할 수 있고 이를 병과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(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倂科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)</a:t>
            </a:r>
            <a:r>
              <a:rPr kumimoji="0" lang="ko-KR" altLang="en-US" sz="1000" u="sng" dirty="0">
                <a:solidFill>
                  <a:srgbClr val="222222"/>
                </a:solidFill>
                <a:ea typeface="맑은 고딕" pitchFamily="50" charset="-127"/>
              </a:rPr>
              <a:t>할 수도 있습니다</a:t>
            </a:r>
            <a:r>
              <a:rPr kumimoji="0" lang="en-US" altLang="ko-KR" sz="1000" u="sng" dirty="0">
                <a:solidFill>
                  <a:srgbClr val="222222"/>
                </a:solidFill>
                <a:ea typeface="맑은 고딕" pitchFamily="50" charset="-127"/>
              </a:rPr>
              <a:t>.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00" dirty="0">
              <a:ea typeface="맑은 고딕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4300611-ED0B-4277-AC81-39A32914EA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6839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E6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시계이(가) 표시된 사진&#10;&#10;자동 생성된 설명">
            <a:extLst>
              <a:ext uri="{FF2B5EF4-FFF2-40B4-BE49-F238E27FC236}">
                <a16:creationId xmlns:a16="http://schemas.microsoft.com/office/drawing/2014/main" id="{ACE57F89-61A9-44E2-A0E6-2A26241FA6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1" y="128993"/>
            <a:ext cx="6725574" cy="544522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D3C86BF-9989-42A1-A888-E7DC9087D8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554" y="437571"/>
            <a:ext cx="1057765" cy="846212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E8EA143B-EB7A-4191-A310-E154AE75AC27}"/>
              </a:ext>
            </a:extLst>
          </p:cNvPr>
          <p:cNvGrpSpPr/>
          <p:nvPr userDrawn="1"/>
        </p:nvGrpSpPr>
        <p:grpSpPr>
          <a:xfrm>
            <a:off x="5148063" y="4247667"/>
            <a:ext cx="2337857" cy="2040235"/>
            <a:chOff x="5076056" y="4365104"/>
            <a:chExt cx="2520280" cy="2160290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19C4392-691D-4A6D-BB6E-D87D08B7C13D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87ACF1DE-6665-4227-98CC-178860928CE9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제목 13">
            <a:extLst>
              <a:ext uri="{FF2B5EF4-FFF2-40B4-BE49-F238E27FC236}">
                <a16:creationId xmlns:a16="http://schemas.microsoft.com/office/drawing/2014/main" id="{2E24C320-CDE6-4630-83B2-85D0399CA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244" y="5733256"/>
            <a:ext cx="7437512" cy="1008112"/>
          </a:xfrm>
        </p:spPr>
        <p:txBody>
          <a:bodyPr>
            <a:noAutofit/>
          </a:bodyPr>
          <a:lstStyle>
            <a:lvl1pPr algn="l">
              <a:defRPr sz="3400" b="1">
                <a:solidFill>
                  <a:schemeClr val="tx1"/>
                </a:solidFill>
                <a:latin typeface="+mj-lt"/>
                <a:ea typeface="아리따M" pitchFamily="18" charset="-127"/>
              </a:defRPr>
            </a:lvl1pPr>
          </a:lstStyle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8B28BF4A-C6E9-4915-A8D9-E054DC69ADE3}"/>
              </a:ext>
            </a:extLst>
          </p:cNvPr>
          <p:cNvGrpSpPr/>
          <p:nvPr userDrawn="1"/>
        </p:nvGrpSpPr>
        <p:grpSpPr>
          <a:xfrm>
            <a:off x="5004048" y="3717032"/>
            <a:ext cx="2861255" cy="2304256"/>
            <a:chOff x="5076056" y="3933056"/>
            <a:chExt cx="3336427" cy="2592338"/>
          </a:xfrm>
        </p:grpSpPr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37C7F911-86B5-45CD-AC7B-8532C573E8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095" y="3933056"/>
              <a:ext cx="2976388" cy="2592338"/>
            </a:xfrm>
            <a:prstGeom prst="rect">
              <a:avLst/>
            </a:prstGeom>
          </p:spPr>
        </p:pic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CF6B4DCC-822B-450A-826C-7E7CBD15EBFF}"/>
                </a:ext>
              </a:extLst>
            </p:cNvPr>
            <p:cNvSpPr/>
            <p:nvPr userDrawn="1"/>
          </p:nvSpPr>
          <p:spPr>
            <a:xfrm>
              <a:off x="5076056" y="5733306"/>
              <a:ext cx="936104" cy="792088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AEB39D77-9595-4D2C-ABEA-3D1EA8503E4A}"/>
                </a:ext>
              </a:extLst>
            </p:cNvPr>
            <p:cNvSpPr/>
            <p:nvPr userDrawn="1"/>
          </p:nvSpPr>
          <p:spPr>
            <a:xfrm>
              <a:off x="7020272" y="4365104"/>
              <a:ext cx="576064" cy="504056"/>
            </a:xfrm>
            <a:prstGeom prst="rect">
              <a:avLst/>
            </a:prstGeom>
            <a:solidFill>
              <a:srgbClr val="FFE6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534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본문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>
            <a:spLocks noGrp="1"/>
          </p:cNvSpPr>
          <p:nvPr>
            <p:ph type="title"/>
          </p:nvPr>
        </p:nvSpPr>
        <p:spPr>
          <a:xfrm>
            <a:off x="539552" y="184745"/>
            <a:ext cx="7560840" cy="548680"/>
          </a:xfrm>
        </p:spPr>
        <p:txBody>
          <a:bodyPr/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3B394BB8-8022-47B5-AFFE-602E470A1A99}"/>
              </a:ext>
            </a:extLst>
          </p:cNvPr>
          <p:cNvGrpSpPr/>
          <p:nvPr userDrawn="1"/>
        </p:nvGrpSpPr>
        <p:grpSpPr>
          <a:xfrm>
            <a:off x="0" y="907564"/>
            <a:ext cx="9144000" cy="487"/>
            <a:chOff x="0" y="907564"/>
            <a:chExt cx="9144000" cy="487"/>
          </a:xfrm>
        </p:grpSpPr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id="{83A8AB61-3B6D-4448-BD4D-E1F5F872AABD}"/>
                </a:ext>
              </a:extLst>
            </p:cNvPr>
            <p:cNvCxnSpPr/>
            <p:nvPr userDrawn="1"/>
          </p:nvCxnSpPr>
          <p:spPr>
            <a:xfrm>
              <a:off x="2124744" y="908051"/>
              <a:ext cx="2339752" cy="0"/>
            </a:xfrm>
            <a:prstGeom prst="line">
              <a:avLst/>
            </a:prstGeom>
            <a:ln w="76200">
              <a:solidFill>
                <a:srgbClr val="9DCBA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2A252BC3-DC9E-40A8-82EF-4EA824E345B8}"/>
                </a:ext>
              </a:extLst>
            </p:cNvPr>
            <p:cNvCxnSpPr/>
            <p:nvPr userDrawn="1"/>
          </p:nvCxnSpPr>
          <p:spPr>
            <a:xfrm>
              <a:off x="4464496" y="908051"/>
              <a:ext cx="2339752" cy="0"/>
            </a:xfrm>
            <a:prstGeom prst="line">
              <a:avLst/>
            </a:prstGeom>
            <a:ln w="76200">
              <a:solidFill>
                <a:srgbClr val="C0DEC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36B825EF-1A70-4CF4-A6CA-A2ADE76A72B5}"/>
                </a:ext>
              </a:extLst>
            </p:cNvPr>
            <p:cNvCxnSpPr/>
            <p:nvPr userDrawn="1"/>
          </p:nvCxnSpPr>
          <p:spPr>
            <a:xfrm>
              <a:off x="6804248" y="907564"/>
              <a:ext cx="2339752" cy="0"/>
            </a:xfrm>
            <a:prstGeom prst="line">
              <a:avLst/>
            </a:prstGeom>
            <a:ln w="76200">
              <a:solidFill>
                <a:srgbClr val="DCECDD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1702A5D1-A1A7-41E6-9C71-CC3110FF0014}"/>
                </a:ext>
              </a:extLst>
            </p:cNvPr>
            <p:cNvCxnSpPr/>
            <p:nvPr userDrawn="1"/>
          </p:nvCxnSpPr>
          <p:spPr>
            <a:xfrm>
              <a:off x="0" y="908051"/>
              <a:ext cx="2339752" cy="0"/>
            </a:xfrm>
            <a:prstGeom prst="line">
              <a:avLst/>
            </a:prstGeom>
            <a:ln w="76200">
              <a:solidFill>
                <a:srgbClr val="559E5B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71DF547D-533D-4B8A-87AD-7F8DC9D52D1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530206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4" name="내용 개체 틀 2">
            <a:extLst>
              <a:ext uri="{FF2B5EF4-FFF2-40B4-BE49-F238E27FC236}">
                <a16:creationId xmlns:a16="http://schemas.microsoft.com/office/drawing/2014/main" id="{6BAE2278-5FB7-4F36-BDC0-886A849984B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44008" y="1124744"/>
            <a:ext cx="4041794" cy="5400600"/>
          </a:xfrm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0"/>
              </a:spcBef>
              <a:buClr>
                <a:srgbClr val="559E5B"/>
              </a:buClr>
              <a:buFont typeface="Wingdings" pitchFamily="2" charset="2"/>
              <a:buChar char="n"/>
              <a:defRPr sz="1600" b="1">
                <a:latin typeface="+mn-ea"/>
                <a:ea typeface="+mn-ea"/>
              </a:defRPr>
            </a:lvl1pPr>
            <a:lvl2pPr marL="447675" indent="-180975">
              <a:spcAft>
                <a:spcPts val="400"/>
              </a:spcAft>
              <a:buClr>
                <a:srgbClr val="9DCBA0"/>
              </a:buClr>
              <a:buFont typeface="Wingdings" pitchFamily="2" charset="2"/>
              <a:buChar char="§"/>
              <a:defRPr sz="1400"/>
            </a:lvl2pPr>
            <a:lvl3pPr marL="628650" indent="-180975">
              <a:spcAft>
                <a:spcPts val="300"/>
              </a:spcAft>
              <a:buClr>
                <a:srgbClr val="9DCBA0"/>
              </a:buClr>
              <a:buFont typeface="Arial" pitchFamily="34" charset="0"/>
              <a:buChar char="•"/>
              <a:defRPr sz="1200"/>
            </a:lvl3pPr>
            <a:lvl4pPr marL="809625" indent="-180975">
              <a:spcAft>
                <a:spcPts val="300"/>
              </a:spcAft>
              <a:buClr>
                <a:srgbClr val="9DCBA0"/>
              </a:buClr>
              <a:buSzPct val="96000"/>
              <a:defRPr sz="1100"/>
            </a:lvl4pPr>
            <a:lvl5pPr marL="990600" indent="-180975">
              <a:buClr>
                <a:srgbClr val="9DCBA0"/>
              </a:buClr>
              <a:defRPr sz="1100"/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0171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8754-0D8E-431C-9F3D-75EDF263346B}" type="datetimeFigureOut">
              <a:rPr lang="ko-KR" altLang="en-US" smtClean="0"/>
              <a:t>23-06-08(Thu)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8A61-063F-4F01-832C-2AE8149683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76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C0A1B12-73D9-4125-9F37-486C7D858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30A3984-9083-4FBC-B8EE-CDD4F486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E99858-BAA5-4F23-A77E-A4AD7CC423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4A7B72-6AE8-49C2-8F32-E8A725FD610D}" type="datetimeFigureOut">
              <a:rPr lang="ko-KR" altLang="en-US" smtClean="0"/>
              <a:pPr>
                <a:defRPr/>
              </a:pPr>
              <a:t>23-06-08(Thu)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EEE5B6-7F07-46DF-A7A9-0C79F2766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EE8739-597E-41C7-8A2F-4E5EE0B4EF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DD98C4-AD35-4759-9571-E1AA62A00DA9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136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685" r:id="rId3"/>
    <p:sldLayoutId id="2147483708" r:id="rId4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화면 캡처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8" y="99493"/>
            <a:ext cx="3559499" cy="6556973"/>
          </a:xfrm>
          <a:prstGeom prst="rect">
            <a:avLst/>
          </a:prstGeom>
        </p:spPr>
      </p:pic>
      <p:sp>
        <p:nvSpPr>
          <p:cNvPr id="8" name="원통 7"/>
          <p:cNvSpPr/>
          <p:nvPr/>
        </p:nvSpPr>
        <p:spPr>
          <a:xfrm>
            <a:off x="6235583" y="4842651"/>
            <a:ext cx="1148681" cy="901465"/>
          </a:xfrm>
          <a:prstGeom prst="can">
            <a:avLst>
              <a:gd name="adj" fmla="val 7460"/>
            </a:avLst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1200">
                <a:solidFill>
                  <a:schemeClr val="tx1"/>
                </a:solidFill>
              </a:rPr>
              <a:t>DB</a:t>
            </a:r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9" name="순서도: 처리 8"/>
          <p:cNvSpPr/>
          <p:nvPr/>
        </p:nvSpPr>
        <p:spPr>
          <a:xfrm>
            <a:off x="6039320" y="4008975"/>
            <a:ext cx="1541209" cy="2127938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1400" smtClean="0">
                <a:solidFill>
                  <a:schemeClr val="tx1"/>
                </a:solidFill>
              </a:rPr>
              <a:t>DB Server</a:t>
            </a:r>
            <a:endParaRPr lang="ko-KR" altLang="en-US" sz="1400">
              <a:solidFill>
                <a:schemeClr val="tx1"/>
              </a:solidFill>
            </a:endParaRPr>
          </a:p>
        </p:txBody>
      </p:sp>
      <p:cxnSp>
        <p:nvCxnSpPr>
          <p:cNvPr id="10" name="꺾인 연결선 9"/>
          <p:cNvCxnSpPr>
            <a:stCxn id="8" idx="1"/>
            <a:endCxn id="11" idx="2"/>
          </p:cNvCxnSpPr>
          <p:nvPr/>
        </p:nvCxnSpPr>
        <p:spPr>
          <a:xfrm rot="16200000" flipV="1">
            <a:off x="6675609" y="4708335"/>
            <a:ext cx="267870" cy="76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순서도: 처리 10"/>
          <p:cNvSpPr/>
          <p:nvPr/>
        </p:nvSpPr>
        <p:spPr>
          <a:xfrm>
            <a:off x="6319864" y="4298449"/>
            <a:ext cx="978597" cy="276332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>
                <a:solidFill>
                  <a:schemeClr val="tx1"/>
                </a:solidFill>
              </a:rPr>
              <a:t>DBMS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순서도: 처리 11"/>
          <p:cNvSpPr/>
          <p:nvPr/>
        </p:nvSpPr>
        <p:spPr>
          <a:xfrm>
            <a:off x="3196134" y="1268760"/>
            <a:ext cx="1175078" cy="31001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개발자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8" name="순서도: 처리 17"/>
          <p:cNvSpPr/>
          <p:nvPr/>
        </p:nvSpPr>
        <p:spPr>
          <a:xfrm>
            <a:off x="4682488" y="3356992"/>
            <a:ext cx="1185656" cy="3225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>
                <a:solidFill>
                  <a:schemeClr val="tx1"/>
                </a:solidFill>
              </a:rPr>
              <a:t>대화식</a:t>
            </a:r>
            <a:r>
              <a:rPr lang="en-US" altLang="ko-KR" sz="1100" smtClean="0">
                <a:solidFill>
                  <a:schemeClr val="tx1"/>
                </a:solidFill>
              </a:rPr>
              <a:t>SQL</a:t>
            </a:r>
            <a:endParaRPr lang="ko-KR" altLang="en-US" sz="1100">
              <a:solidFill>
                <a:schemeClr val="tx1"/>
              </a:solidFill>
            </a:endParaRPr>
          </a:p>
          <a:p>
            <a:pPr algn="ctr"/>
            <a:r>
              <a:rPr lang="en-US" altLang="ko-KR" sz="1100">
                <a:solidFill>
                  <a:schemeClr val="tx1"/>
                </a:solidFill>
              </a:rPr>
              <a:t>[</a:t>
            </a:r>
            <a:r>
              <a:rPr lang="en-US" altLang="ko-KR" sz="1100" smtClean="0">
                <a:solidFill>
                  <a:schemeClr val="tx1"/>
                </a:solidFill>
              </a:rPr>
              <a:t>SQL*plus</a:t>
            </a:r>
            <a:r>
              <a:rPr lang="ko-KR" altLang="en-US" sz="1100" smtClean="0">
                <a:solidFill>
                  <a:schemeClr val="tx1"/>
                </a:solidFill>
              </a:rPr>
              <a:t>툴</a:t>
            </a:r>
            <a:r>
              <a:rPr lang="en-US" altLang="ko-KR" sz="1100" smtClean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19" name="순서도: 처리 18"/>
          <p:cNvSpPr/>
          <p:nvPr/>
        </p:nvSpPr>
        <p:spPr>
          <a:xfrm>
            <a:off x="3196134" y="2762039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설계자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0" name="순서도: 처리 19"/>
          <p:cNvSpPr/>
          <p:nvPr/>
        </p:nvSpPr>
        <p:spPr>
          <a:xfrm>
            <a:off x="3196134" y="3945300"/>
            <a:ext cx="1175078" cy="39457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관리자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32" name="순서도: 처리 31"/>
          <p:cNvSpPr/>
          <p:nvPr/>
        </p:nvSpPr>
        <p:spPr>
          <a:xfrm>
            <a:off x="6148098" y="1165336"/>
            <a:ext cx="1304222" cy="519490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1100" smtClean="0">
                <a:solidFill>
                  <a:schemeClr val="tx1"/>
                </a:solidFill>
              </a:rPr>
              <a:t>내장</a:t>
            </a:r>
            <a:r>
              <a:rPr lang="en-US" altLang="ko-KR" sz="1100" smtClean="0">
                <a:solidFill>
                  <a:schemeClr val="tx1"/>
                </a:solidFill>
              </a:rPr>
              <a:t>SQL +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host(Java,Jsp..)</a:t>
            </a:r>
          </a:p>
          <a:p>
            <a:pPr algn="ctr"/>
            <a:r>
              <a:rPr lang="en-US" altLang="ko-KR" sz="1100" smtClean="0">
                <a:solidFill>
                  <a:schemeClr val="tx1"/>
                </a:solidFill>
              </a:rPr>
              <a:t>=&gt;(SW)App,Web</a:t>
            </a:r>
          </a:p>
        </p:txBody>
      </p:sp>
      <p:graphicFrame>
        <p:nvGraphicFramePr>
          <p:cNvPr id="47" name="표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48510"/>
              </p:ext>
            </p:extLst>
          </p:nvPr>
        </p:nvGraphicFramePr>
        <p:xfrm>
          <a:off x="6654597" y="5187874"/>
          <a:ext cx="624840" cy="36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3186747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96011163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9386867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342220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26169"/>
                  </a:ext>
                </a:extLst>
              </a:tr>
              <a:tr h="125696"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200"/>
                        </a:lnSpc>
                      </a:pPr>
                      <a:endParaRPr lang="ko-KR" alt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08735"/>
                  </a:ext>
                </a:extLst>
              </a:tr>
            </a:tbl>
          </a:graphicData>
        </a:graphic>
      </p:graphicFrame>
      <p:sp>
        <p:nvSpPr>
          <p:cNvPr id="21" name="순서도: 처리 20"/>
          <p:cNvSpPr/>
          <p:nvPr/>
        </p:nvSpPr>
        <p:spPr>
          <a:xfrm>
            <a:off x="7938012" y="2659049"/>
            <a:ext cx="792089" cy="98597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서점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회사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22" name="순서도: 처리 21"/>
          <p:cNvSpPr/>
          <p:nvPr/>
        </p:nvSpPr>
        <p:spPr>
          <a:xfrm>
            <a:off x="8154037" y="2725022"/>
            <a:ext cx="362135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프로세스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개발자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3" name="순서도: 처리 22"/>
          <p:cNvSpPr/>
          <p:nvPr/>
        </p:nvSpPr>
        <p:spPr>
          <a:xfrm>
            <a:off x="8154037" y="3099021"/>
            <a:ext cx="386233" cy="35114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데이터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</a:t>
            </a:r>
            <a:r>
              <a:rPr lang="ko-KR" altLang="en-US" sz="675" smtClean="0">
                <a:solidFill>
                  <a:schemeClr val="tx1"/>
                </a:solidFill>
              </a:rPr>
              <a:t>설계자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5" name="꺾인 연결선 24"/>
          <p:cNvCxnSpPr>
            <a:stCxn id="32" idx="3"/>
            <a:endCxn id="22" idx="0"/>
          </p:cNvCxnSpPr>
          <p:nvPr/>
        </p:nvCxnSpPr>
        <p:spPr>
          <a:xfrm>
            <a:off x="7452320" y="1425081"/>
            <a:ext cx="882785" cy="1299941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꺾인 연결선 27"/>
          <p:cNvCxnSpPr>
            <a:stCxn id="8" idx="4"/>
            <a:endCxn id="23" idx="2"/>
          </p:cNvCxnSpPr>
          <p:nvPr/>
        </p:nvCxnSpPr>
        <p:spPr>
          <a:xfrm flipV="1">
            <a:off x="7384264" y="3450170"/>
            <a:ext cx="962890" cy="1843214"/>
          </a:xfrm>
          <a:prstGeom prst="bentConnector2">
            <a:avLst/>
          </a:prstGeom>
          <a:ln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텍스트 개체 틀 1">
            <a:extLst>
              <a:ext uri="{FF2B5EF4-FFF2-40B4-BE49-F238E27FC236}">
                <a16:creationId xmlns:a16="http://schemas.microsoft.com/office/drawing/2014/main" id="{F163D645-F8FB-4251-B666-5DF3ED3D38F9}"/>
              </a:ext>
            </a:extLst>
          </p:cNvPr>
          <p:cNvSpPr txBox="1">
            <a:spLocks/>
          </p:cNvSpPr>
          <p:nvPr/>
        </p:nvSpPr>
        <p:spPr>
          <a:xfrm>
            <a:off x="155175" y="113679"/>
            <a:ext cx="387829" cy="138044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mtClean="0"/>
              <a:t>학습목차</a:t>
            </a:r>
            <a:endParaRPr lang="ko-KR" altLang="en-US" dirty="0"/>
          </a:p>
        </p:txBody>
      </p:sp>
      <p:cxnSp>
        <p:nvCxnSpPr>
          <p:cNvPr id="31" name="꺾인 연결선 30"/>
          <p:cNvCxnSpPr>
            <a:stCxn id="11" idx="0"/>
            <a:endCxn id="32" idx="2"/>
          </p:cNvCxnSpPr>
          <p:nvPr/>
        </p:nvCxnSpPr>
        <p:spPr>
          <a:xfrm rot="16200000" flipV="1">
            <a:off x="5497875" y="2987161"/>
            <a:ext cx="2613623" cy="8954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꺾인 연결선 33"/>
          <p:cNvCxnSpPr>
            <a:stCxn id="11" idx="0"/>
            <a:endCxn id="18" idx="3"/>
          </p:cNvCxnSpPr>
          <p:nvPr/>
        </p:nvCxnSpPr>
        <p:spPr>
          <a:xfrm rot="16200000" flipV="1">
            <a:off x="5948567" y="3437852"/>
            <a:ext cx="780175" cy="941019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꺾인 연결선 55"/>
          <p:cNvCxnSpPr>
            <a:stCxn id="12" idx="3"/>
            <a:endCxn id="32" idx="1"/>
          </p:cNvCxnSpPr>
          <p:nvPr/>
        </p:nvCxnSpPr>
        <p:spPr>
          <a:xfrm>
            <a:off x="4371212" y="1423769"/>
            <a:ext cx="1776886" cy="131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꺾인 연결선 58"/>
          <p:cNvCxnSpPr>
            <a:stCxn id="19" idx="3"/>
            <a:endCxn id="18" idx="0"/>
          </p:cNvCxnSpPr>
          <p:nvPr/>
        </p:nvCxnSpPr>
        <p:spPr>
          <a:xfrm>
            <a:off x="4371212" y="2959325"/>
            <a:ext cx="904104" cy="397667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꺾인 연결선 61"/>
          <p:cNvCxnSpPr>
            <a:stCxn id="20" idx="3"/>
            <a:endCxn id="18" idx="2"/>
          </p:cNvCxnSpPr>
          <p:nvPr/>
        </p:nvCxnSpPr>
        <p:spPr>
          <a:xfrm flipV="1">
            <a:off x="4371212" y="3679555"/>
            <a:ext cx="904104" cy="463031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순서도: 처리 71"/>
          <p:cNvSpPr/>
          <p:nvPr/>
        </p:nvSpPr>
        <p:spPr>
          <a:xfrm>
            <a:off x="6857139" y="4005064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pic>
        <p:nvPicPr>
          <p:cNvPr id="73" name="그림 72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990" y="5487835"/>
            <a:ext cx="258772" cy="1154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74" name="그림 73" descr="화면 캡처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259" y="5540371"/>
            <a:ext cx="282034" cy="125829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5" name="순서도: 처리 84"/>
          <p:cNvSpPr/>
          <p:nvPr/>
        </p:nvSpPr>
        <p:spPr>
          <a:xfrm>
            <a:off x="6211128" y="476672"/>
            <a:ext cx="1175081" cy="281835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sw</a:t>
            </a:r>
            <a:r>
              <a:rPr lang="ko-KR" altLang="en-US" smtClean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사용자</a:t>
            </a:r>
            <a:endParaRPr lang="ko-KR" altLang="en-US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87" name="꺾인 연결선 86"/>
          <p:cNvCxnSpPr>
            <a:stCxn id="85" idx="2"/>
            <a:endCxn id="32" idx="0"/>
          </p:cNvCxnSpPr>
          <p:nvPr/>
        </p:nvCxnSpPr>
        <p:spPr>
          <a:xfrm rot="16200000" flipH="1">
            <a:off x="6596025" y="961151"/>
            <a:ext cx="406829" cy="1540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46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순서도: 처리 223"/>
          <p:cNvSpPr/>
          <p:nvPr/>
        </p:nvSpPr>
        <p:spPr>
          <a:xfrm>
            <a:off x="1282660" y="4732938"/>
            <a:ext cx="346646" cy="37438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22" name="순서도: 처리 221"/>
          <p:cNvSpPr/>
          <p:nvPr/>
        </p:nvSpPr>
        <p:spPr>
          <a:xfrm>
            <a:off x="5510676" y="4727211"/>
            <a:ext cx="728437" cy="22994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349980" y="188640"/>
            <a:ext cx="1230132" cy="351262"/>
          </a:xfrm>
        </p:spPr>
        <p:txBody>
          <a:bodyPr>
            <a:noAutofit/>
          </a:bodyPr>
          <a:lstStyle/>
          <a:p>
            <a:pPr fontAlgn="base"/>
            <a:r>
              <a:rPr lang="en-US" altLang="ko-KR" sz="1200" smtClean="0"/>
              <a:t>sw</a:t>
            </a:r>
            <a:r>
              <a:rPr lang="ko-KR" altLang="en-US" sz="1200" smtClean="0"/>
              <a:t>개발</a:t>
            </a:r>
            <a:r>
              <a:rPr lang="en-US" altLang="ko-KR" sz="1200" smtClean="0"/>
              <a:t> </a:t>
            </a:r>
            <a:r>
              <a:rPr lang="ko-KR" altLang="en-US" sz="1200" smtClean="0"/>
              <a:t>유형</a:t>
            </a:r>
            <a:endParaRPr lang="en-US" altLang="ko-KR" sz="1200"/>
          </a:p>
        </p:txBody>
      </p:sp>
      <p:sp>
        <p:nvSpPr>
          <p:cNvPr id="4" name="원통 3"/>
          <p:cNvSpPr/>
          <p:nvPr/>
        </p:nvSpPr>
        <p:spPr>
          <a:xfrm>
            <a:off x="7631451" y="2564604"/>
            <a:ext cx="292880" cy="195253"/>
          </a:xfrm>
          <a:prstGeom prst="can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" name="순서도: 처리 4"/>
          <p:cNvSpPr/>
          <p:nvPr/>
        </p:nvSpPr>
        <p:spPr>
          <a:xfrm>
            <a:off x="7615396" y="2230421"/>
            <a:ext cx="330353" cy="200678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DBMS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26" name="꺾인 연결선 25"/>
          <p:cNvCxnSpPr>
            <a:stCxn id="52" idx="3"/>
            <a:endCxn id="124" idx="1"/>
          </p:cNvCxnSpPr>
          <p:nvPr/>
        </p:nvCxnSpPr>
        <p:spPr>
          <a:xfrm flipV="1">
            <a:off x="1865300" y="2550757"/>
            <a:ext cx="3975066" cy="623585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순서도: 처리 51"/>
          <p:cNvSpPr/>
          <p:nvPr/>
        </p:nvSpPr>
        <p:spPr>
          <a:xfrm>
            <a:off x="1514057" y="3092435"/>
            <a:ext cx="351243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1020719" y="3499327"/>
            <a:ext cx="828213" cy="26382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[b.java]</a:t>
            </a:r>
          </a:p>
          <a:p>
            <a:pPr algn="ctr"/>
            <a:r>
              <a:rPr lang="en-US" altLang="ko-KR" sz="825">
                <a:solidFill>
                  <a:schemeClr val="tx1"/>
                </a:solidFill>
              </a:rPr>
              <a:t>Java</a:t>
            </a:r>
            <a:r>
              <a:rPr lang="en-US" altLang="ko-KR" sz="825" smtClean="0">
                <a:solidFill>
                  <a:schemeClr val="tx1"/>
                </a:solidFill>
              </a:rPr>
              <a:t>+</a:t>
            </a:r>
            <a:r>
              <a:rPr lang="ko-KR" altLang="en-US" sz="825" smtClean="0">
                <a:solidFill>
                  <a:schemeClr val="tx1"/>
                </a:solidFill>
              </a:rPr>
              <a:t>내</a:t>
            </a:r>
            <a:r>
              <a:rPr lang="ko-KR" altLang="en-US" sz="825">
                <a:solidFill>
                  <a:schemeClr val="tx1"/>
                </a:solidFill>
              </a:rPr>
              <a:t>장</a:t>
            </a:r>
            <a:r>
              <a:rPr lang="en-US" altLang="ko-KR" sz="825" smtClean="0">
                <a:solidFill>
                  <a:schemeClr val="tx1"/>
                </a:solidFill>
              </a:rPr>
              <a:t>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54" name="꺾인 연결선 53"/>
          <p:cNvCxnSpPr>
            <a:stCxn id="53" idx="0"/>
            <a:endCxn id="52" idx="2"/>
          </p:cNvCxnSpPr>
          <p:nvPr/>
        </p:nvCxnSpPr>
        <p:spPr>
          <a:xfrm rot="5400000" flipH="1" flipV="1">
            <a:off x="1440713" y="3250362"/>
            <a:ext cx="243079" cy="2548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순서도: 처리 60"/>
          <p:cNvSpPr/>
          <p:nvPr/>
        </p:nvSpPr>
        <p:spPr>
          <a:xfrm>
            <a:off x="1211559" y="3092435"/>
            <a:ext cx="26389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cmd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3" name="꺾인 연결선 62"/>
          <p:cNvCxnSpPr>
            <a:stCxn id="53" idx="0"/>
            <a:endCxn id="61" idx="2"/>
          </p:cNvCxnSpPr>
          <p:nvPr/>
        </p:nvCxnSpPr>
        <p:spPr>
          <a:xfrm rot="16200000" flipV="1">
            <a:off x="1267627" y="3332128"/>
            <a:ext cx="243079" cy="9132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순서도: 처리 63"/>
          <p:cNvSpPr/>
          <p:nvPr/>
        </p:nvSpPr>
        <p:spPr>
          <a:xfrm>
            <a:off x="1411704" y="2767449"/>
            <a:ext cx="23990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68" name="꺾인 연결선 67"/>
          <p:cNvCxnSpPr>
            <a:stCxn id="64" idx="2"/>
            <a:endCxn id="61" idx="0"/>
          </p:cNvCxnSpPr>
          <p:nvPr/>
        </p:nvCxnSpPr>
        <p:spPr>
          <a:xfrm rot="5400000">
            <a:off x="1356995" y="2917773"/>
            <a:ext cx="161173" cy="18815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stCxn id="64" idx="2"/>
            <a:endCxn id="52" idx="0"/>
          </p:cNvCxnSpPr>
          <p:nvPr/>
        </p:nvCxnSpPr>
        <p:spPr>
          <a:xfrm rot="16200000" flipH="1">
            <a:off x="1530081" y="2932836"/>
            <a:ext cx="161173" cy="1580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순서도: 처리 103"/>
          <p:cNvSpPr/>
          <p:nvPr/>
        </p:nvSpPr>
        <p:spPr>
          <a:xfrm>
            <a:off x="7358127" y="1952471"/>
            <a:ext cx="886281" cy="900465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DB Server 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05" name="순서도: 처리 104"/>
          <p:cNvSpPr/>
          <p:nvPr/>
        </p:nvSpPr>
        <p:spPr>
          <a:xfrm>
            <a:off x="938802" y="2623343"/>
            <a:ext cx="1069994" cy="11936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15" name="꺾인 연결선 114"/>
          <p:cNvCxnSpPr>
            <a:stCxn id="4" idx="1"/>
            <a:endCxn id="5" idx="2"/>
          </p:cNvCxnSpPr>
          <p:nvPr/>
        </p:nvCxnSpPr>
        <p:spPr>
          <a:xfrm rot="5400000" flipH="1" flipV="1">
            <a:off x="7712480" y="2496511"/>
            <a:ext cx="133505" cy="268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제목 1"/>
          <p:cNvSpPr txBox="1">
            <a:spLocks/>
          </p:cNvSpPr>
          <p:nvPr/>
        </p:nvSpPr>
        <p:spPr>
          <a:xfrm>
            <a:off x="774063" y="2367235"/>
            <a:ext cx="142167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smtClean="0"/>
              <a:t>{</a:t>
            </a:r>
            <a:r>
              <a:rPr lang="ko-KR" altLang="en-US" sz="900" smtClean="0"/>
              <a:t>모바일</a:t>
            </a:r>
            <a:r>
              <a:rPr lang="en-US" altLang="ko-KR" sz="900" smtClean="0"/>
              <a:t>} </a:t>
            </a:r>
            <a:r>
              <a:rPr lang="ko-KR" altLang="en-US" sz="900" smtClean="0"/>
              <a:t>앱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0" name="제목 1"/>
          <p:cNvSpPr txBox="1">
            <a:spLocks/>
          </p:cNvSpPr>
          <p:nvPr/>
        </p:nvSpPr>
        <p:spPr>
          <a:xfrm>
            <a:off x="4168165" y="4223076"/>
            <a:ext cx="1681213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i="1"/>
              <a:t>{</a:t>
            </a:r>
            <a:r>
              <a:rPr lang="ko-KR" altLang="en-US" sz="900" i="1"/>
              <a:t>모바일</a:t>
            </a:r>
            <a:r>
              <a:rPr lang="en-US" altLang="ko-KR" sz="900" i="1" smtClean="0"/>
              <a:t>} </a:t>
            </a:r>
            <a:r>
              <a:rPr lang="ko-KR" altLang="en-US" sz="900" smtClean="0"/>
              <a:t>웹 </a:t>
            </a:r>
            <a:r>
              <a:rPr lang="en-US" altLang="ko-KR" sz="900" smtClean="0"/>
              <a:t>[</a:t>
            </a:r>
            <a:r>
              <a:rPr lang="ko-KR" altLang="en-US" sz="900" smtClean="0"/>
              <a:t>프로그래밍</a:t>
            </a:r>
            <a:r>
              <a:rPr lang="en-US" altLang="ko-KR" sz="900" smtClean="0"/>
              <a:t>]</a:t>
            </a:r>
            <a:endParaRPr lang="en-US" altLang="ko-KR" sz="900"/>
          </a:p>
        </p:txBody>
      </p:sp>
      <p:sp>
        <p:nvSpPr>
          <p:cNvPr id="123" name="순서도: 처리 122"/>
          <p:cNvSpPr/>
          <p:nvPr/>
        </p:nvSpPr>
        <p:spPr>
          <a:xfrm>
            <a:off x="7026573" y="3429000"/>
            <a:ext cx="1073819" cy="4858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ko-KR" altLang="en-US" sz="750">
                <a:solidFill>
                  <a:schemeClr val="tx1"/>
                </a:solidFill>
              </a:rPr>
              <a:t>학교</a:t>
            </a:r>
            <a:r>
              <a:rPr lang="en-US" altLang="ko-KR" sz="750">
                <a:solidFill>
                  <a:schemeClr val="tx1"/>
                </a:solidFill>
              </a:rPr>
              <a:t>, </a:t>
            </a:r>
            <a:r>
              <a:rPr lang="ko-KR" altLang="en-US" sz="750">
                <a:solidFill>
                  <a:schemeClr val="tx1"/>
                </a:solidFill>
              </a:rPr>
              <a:t>병원</a:t>
            </a:r>
            <a:r>
              <a:rPr lang="en-US" altLang="ko-KR" sz="750">
                <a:solidFill>
                  <a:schemeClr val="tx1"/>
                </a:solidFill>
              </a:rPr>
              <a:t>,</a:t>
            </a:r>
            <a:r>
              <a:rPr lang="ko-KR" altLang="en-US" sz="750">
                <a:solidFill>
                  <a:schemeClr val="tx1"/>
                </a:solidFill>
              </a:rPr>
              <a:t>회사</a:t>
            </a:r>
            <a:r>
              <a:rPr lang="en-US" altLang="ko-KR" sz="750">
                <a:solidFill>
                  <a:schemeClr val="tx1"/>
                </a:solidFill>
              </a:rPr>
              <a:t>, ...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24" name="구름 123"/>
          <p:cNvSpPr/>
          <p:nvPr/>
        </p:nvSpPr>
        <p:spPr>
          <a:xfrm>
            <a:off x="5516333" y="2262412"/>
            <a:ext cx="648065" cy="288652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</a:rPr>
              <a:t>id/pass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125" name="꺾인 연결선 124"/>
          <p:cNvCxnSpPr>
            <a:stCxn id="124" idx="0"/>
            <a:endCxn id="244" idx="1"/>
          </p:cNvCxnSpPr>
          <p:nvPr/>
        </p:nvCxnSpPr>
        <p:spPr>
          <a:xfrm flipV="1">
            <a:off x="6163858" y="2405036"/>
            <a:ext cx="783216" cy="1702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꺾인 연결선 125"/>
          <p:cNvCxnSpPr>
            <a:stCxn id="144" idx="0"/>
            <a:endCxn id="124" idx="1"/>
          </p:cNvCxnSpPr>
          <p:nvPr/>
        </p:nvCxnSpPr>
        <p:spPr>
          <a:xfrm rot="16200000" flipV="1">
            <a:off x="4733957" y="3657167"/>
            <a:ext cx="2212821" cy="1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순서도: 처리 126"/>
          <p:cNvSpPr/>
          <p:nvPr/>
        </p:nvSpPr>
        <p:spPr>
          <a:xfrm>
            <a:off x="7152399" y="3476735"/>
            <a:ext cx="398349" cy="319226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프로세스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/sw</a:t>
            </a:r>
            <a:r>
              <a:rPr lang="ko-KR" altLang="en-US" sz="675" smtClean="0">
                <a:solidFill>
                  <a:schemeClr val="tx1"/>
                </a:solidFill>
              </a:rPr>
              <a:t>개발자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28" name="순서도: 처리 127"/>
          <p:cNvSpPr/>
          <p:nvPr/>
        </p:nvSpPr>
        <p:spPr>
          <a:xfrm>
            <a:off x="7579533" y="3476735"/>
            <a:ext cx="424856" cy="319226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>
                <a:solidFill>
                  <a:schemeClr val="tx1"/>
                </a:solidFill>
              </a:rPr>
              <a:t>데이터</a:t>
            </a:r>
            <a:endParaRPr lang="en-US" altLang="ko-KR" sz="675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모델링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/db</a:t>
            </a:r>
            <a:r>
              <a:rPr lang="ko-KR" altLang="en-US" sz="675" smtClean="0">
                <a:solidFill>
                  <a:schemeClr val="tx1"/>
                </a:solidFill>
              </a:rPr>
              <a:t>설계자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29" name="순서도: 처리 128"/>
          <p:cNvSpPr/>
          <p:nvPr/>
        </p:nvSpPr>
        <p:spPr>
          <a:xfrm>
            <a:off x="5372108" y="5406873"/>
            <a:ext cx="351243" cy="10171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Eclipse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30" name="순서도: 처리 129"/>
          <p:cNvSpPr/>
          <p:nvPr/>
        </p:nvSpPr>
        <p:spPr>
          <a:xfrm>
            <a:off x="5872281" y="5418364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[c.jsp]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JSP+SQL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31" name="꺾인 연결선 130"/>
          <p:cNvCxnSpPr>
            <a:stCxn id="130" idx="1"/>
            <a:endCxn id="129" idx="3"/>
          </p:cNvCxnSpPr>
          <p:nvPr/>
        </p:nvCxnSpPr>
        <p:spPr>
          <a:xfrm rot="10800000">
            <a:off x="5723352" y="5457730"/>
            <a:ext cx="148930" cy="8055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순서도: 처리 131"/>
          <p:cNvSpPr/>
          <p:nvPr/>
        </p:nvSpPr>
        <p:spPr>
          <a:xfrm>
            <a:off x="5372108" y="5555382"/>
            <a:ext cx="351242" cy="10586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25" smtClean="0">
                <a:solidFill>
                  <a:schemeClr val="tx1"/>
                </a:solidFill>
              </a:rPr>
              <a:t>메모장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3" name="꺾인 연결선 132"/>
          <p:cNvCxnSpPr>
            <a:stCxn id="130" idx="1"/>
            <a:endCxn id="132" idx="3"/>
          </p:cNvCxnSpPr>
          <p:nvPr/>
        </p:nvCxnSpPr>
        <p:spPr>
          <a:xfrm rot="10800000" flipV="1">
            <a:off x="5723351" y="5538283"/>
            <a:ext cx="148931" cy="70031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순서도: 처리 133"/>
          <p:cNvSpPr/>
          <p:nvPr/>
        </p:nvSpPr>
        <p:spPr>
          <a:xfrm>
            <a:off x="4957587" y="5189564"/>
            <a:ext cx="646530" cy="13187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JDK+tomcat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5" name="꺾인 연결선 134"/>
          <p:cNvCxnSpPr>
            <a:stCxn id="134" idx="2"/>
            <a:endCxn id="132" idx="1"/>
          </p:cNvCxnSpPr>
          <p:nvPr/>
        </p:nvCxnSpPr>
        <p:spPr>
          <a:xfrm rot="16200000" flipH="1">
            <a:off x="5183040" y="5419247"/>
            <a:ext cx="286880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134" idx="2"/>
            <a:endCxn id="129" idx="1"/>
          </p:cNvCxnSpPr>
          <p:nvPr/>
        </p:nvCxnSpPr>
        <p:spPr>
          <a:xfrm rot="16200000" flipH="1">
            <a:off x="5258333" y="5343954"/>
            <a:ext cx="136295" cy="91256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순서도: 처리 137"/>
          <p:cNvSpPr/>
          <p:nvPr/>
        </p:nvSpPr>
        <p:spPr>
          <a:xfrm>
            <a:off x="4143905" y="4479282"/>
            <a:ext cx="2177408" cy="1289683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 Container(tomcat)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39" name="꺾인 연결선 138"/>
          <p:cNvCxnSpPr>
            <a:stCxn id="128" idx="0"/>
            <a:endCxn id="4" idx="3"/>
          </p:cNvCxnSpPr>
          <p:nvPr/>
        </p:nvCxnSpPr>
        <p:spPr>
          <a:xfrm rot="16200000" flipV="1">
            <a:off x="7426487" y="3111261"/>
            <a:ext cx="716878" cy="14070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꺾인 연결선 139"/>
          <p:cNvCxnSpPr>
            <a:stCxn id="127" idx="1"/>
            <a:endCxn id="130" idx="3"/>
          </p:cNvCxnSpPr>
          <p:nvPr/>
        </p:nvCxnSpPr>
        <p:spPr>
          <a:xfrm rot="10800000" flipV="1">
            <a:off x="6223525" y="3636348"/>
            <a:ext cx="928875" cy="1901936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순서도: 처리 141"/>
          <p:cNvSpPr/>
          <p:nvPr/>
        </p:nvSpPr>
        <p:spPr>
          <a:xfrm>
            <a:off x="1222067" y="4704263"/>
            <a:ext cx="377207" cy="365024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[WB]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Chrome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IE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3" name="순서도: 처리 142"/>
          <p:cNvSpPr/>
          <p:nvPr/>
        </p:nvSpPr>
        <p:spPr>
          <a:xfrm>
            <a:off x="4294169" y="4770592"/>
            <a:ext cx="569923" cy="2229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정적문서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Apache, IIS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4" name="순서도: 처리 143"/>
          <p:cNvSpPr/>
          <p:nvPr/>
        </p:nvSpPr>
        <p:spPr>
          <a:xfrm>
            <a:off x="5476148" y="4763578"/>
            <a:ext cx="728437" cy="229941"/>
          </a:xfrm>
          <a:prstGeom prst="flowChartProcess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[WAS] </a:t>
            </a:r>
            <a:r>
              <a:rPr lang="ko-KR" altLang="en-US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동적문서</a:t>
            </a:r>
            <a:endParaRPr lang="en-US" altLang="ko-KR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algn="ctr"/>
            <a:r>
              <a:rPr lang="en-US" altLang="ko-KR" sz="675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WebLogic,Jeus</a:t>
            </a:r>
            <a:endParaRPr lang="ko-KR" altLang="en-US" sz="675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45" name="순서도: 처리 144"/>
          <p:cNvSpPr/>
          <p:nvPr/>
        </p:nvSpPr>
        <p:spPr>
          <a:xfrm>
            <a:off x="1053852" y="4561998"/>
            <a:ext cx="925860" cy="1255132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WebClient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46" name="순서도: 처리 145"/>
          <p:cNvSpPr/>
          <p:nvPr/>
        </p:nvSpPr>
        <p:spPr>
          <a:xfrm>
            <a:off x="4245286" y="5418364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[a.html]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HTML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7" name="순서도: 처리 146"/>
          <p:cNvSpPr/>
          <p:nvPr/>
        </p:nvSpPr>
        <p:spPr>
          <a:xfrm>
            <a:off x="4635525" y="5418364"/>
            <a:ext cx="351243" cy="239839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[b.jpg]</a:t>
            </a:r>
          </a:p>
          <a:p>
            <a:pPr algn="ctr"/>
            <a:r>
              <a:rPr lang="ko-KR" altLang="en-US" sz="675">
                <a:solidFill>
                  <a:schemeClr val="tx1"/>
                </a:solidFill>
              </a:rPr>
              <a:t>이미지</a:t>
            </a:r>
          </a:p>
        </p:txBody>
      </p:sp>
      <p:cxnSp>
        <p:nvCxnSpPr>
          <p:cNvPr id="148" name="꺾인 연결선 147"/>
          <p:cNvCxnSpPr>
            <a:stCxn id="142" idx="3"/>
            <a:endCxn id="149" idx="2"/>
          </p:cNvCxnSpPr>
          <p:nvPr/>
        </p:nvCxnSpPr>
        <p:spPr>
          <a:xfrm flipV="1">
            <a:off x="1599274" y="4882273"/>
            <a:ext cx="1031056" cy="4502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구름 148"/>
          <p:cNvSpPr/>
          <p:nvPr/>
        </p:nvSpPr>
        <p:spPr>
          <a:xfrm>
            <a:off x="2627784" y="4727211"/>
            <a:ext cx="820856" cy="310124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>
                <a:solidFill>
                  <a:schemeClr val="tx1"/>
                </a:solidFill>
              </a:rPr>
              <a:t>Internet</a:t>
            </a:r>
          </a:p>
          <a:p>
            <a:pPr algn="ctr"/>
            <a:r>
              <a:rPr lang="en-US" altLang="ko-KR" sz="675">
                <a:solidFill>
                  <a:schemeClr val="tx1"/>
                </a:solidFill>
              </a:rPr>
              <a:t>http://ip/a.jsp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50" name="꺾인 연결선 149"/>
          <p:cNvCxnSpPr>
            <a:stCxn id="149" idx="0"/>
            <a:endCxn id="143" idx="1"/>
          </p:cNvCxnSpPr>
          <p:nvPr/>
        </p:nvCxnSpPr>
        <p:spPr>
          <a:xfrm flipV="1">
            <a:off x="3447956" y="4882056"/>
            <a:ext cx="846213" cy="217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꺾인 연결선 150"/>
          <p:cNvCxnSpPr>
            <a:stCxn id="143" idx="3"/>
            <a:endCxn id="144" idx="1"/>
          </p:cNvCxnSpPr>
          <p:nvPr/>
        </p:nvCxnSpPr>
        <p:spPr>
          <a:xfrm flipV="1">
            <a:off x="4864092" y="4878549"/>
            <a:ext cx="612056" cy="3507"/>
          </a:xfrm>
          <a:prstGeom prst="bentConnector3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>
            <a:stCxn id="146" idx="0"/>
            <a:endCxn id="143" idx="2"/>
          </p:cNvCxnSpPr>
          <p:nvPr/>
        </p:nvCxnSpPr>
        <p:spPr>
          <a:xfrm rot="5400000" flipH="1" flipV="1">
            <a:off x="4287598" y="5126830"/>
            <a:ext cx="424844" cy="15822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꺾인 연결선 152"/>
          <p:cNvCxnSpPr>
            <a:stCxn id="147" idx="0"/>
            <a:endCxn id="143" idx="2"/>
          </p:cNvCxnSpPr>
          <p:nvPr/>
        </p:nvCxnSpPr>
        <p:spPr>
          <a:xfrm rot="16200000" flipV="1">
            <a:off x="4482717" y="5089934"/>
            <a:ext cx="424844" cy="23201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순서도: 처리 193"/>
          <p:cNvSpPr/>
          <p:nvPr/>
        </p:nvSpPr>
        <p:spPr>
          <a:xfrm>
            <a:off x="1199810" y="5207951"/>
            <a:ext cx="421721" cy="53990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HTML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css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JS</a:t>
            </a:r>
          </a:p>
          <a:p>
            <a:pPr algn="ctr"/>
            <a:r>
              <a:rPr lang="en-US" altLang="ko-KR" sz="75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(Vue.js)</a:t>
            </a:r>
            <a:endParaRPr lang="ko-KR" altLang="en-US" sz="75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95" name="꺾인 연결선 194"/>
          <p:cNvCxnSpPr>
            <a:stCxn id="194" idx="0"/>
            <a:endCxn id="142" idx="2"/>
          </p:cNvCxnSpPr>
          <p:nvPr/>
        </p:nvCxnSpPr>
        <p:spPr>
          <a:xfrm rot="5400000" flipH="1" flipV="1">
            <a:off x="1341338" y="5138619"/>
            <a:ext cx="138665" cy="9525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130" idx="0"/>
            <a:endCxn id="144" idx="2"/>
          </p:cNvCxnSpPr>
          <p:nvPr/>
        </p:nvCxnSpPr>
        <p:spPr>
          <a:xfrm rot="16200000" flipV="1">
            <a:off x="5731713" y="5102174"/>
            <a:ext cx="424844" cy="20753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순서도: 처리 208"/>
          <p:cNvSpPr/>
          <p:nvPr/>
        </p:nvSpPr>
        <p:spPr>
          <a:xfrm>
            <a:off x="5372108" y="5767040"/>
            <a:ext cx="351242" cy="10586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(Spring)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10" name="순서도: 처리 209"/>
          <p:cNvSpPr/>
          <p:nvPr/>
        </p:nvSpPr>
        <p:spPr>
          <a:xfrm>
            <a:off x="4324263" y="5772610"/>
            <a:ext cx="809819" cy="106539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Python+(Django)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244" name="순서도: 처리 243"/>
          <p:cNvSpPr/>
          <p:nvPr/>
        </p:nvSpPr>
        <p:spPr>
          <a:xfrm>
            <a:off x="6947074" y="2256913"/>
            <a:ext cx="408976" cy="296246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25" smtClean="0">
                <a:solidFill>
                  <a:schemeClr val="tx1"/>
                </a:solidFill>
              </a:rPr>
              <a:t>SQL</a:t>
            </a:r>
          </a:p>
          <a:p>
            <a:r>
              <a:rPr lang="en-US" altLang="ko-KR" sz="825" smtClean="0">
                <a:solidFill>
                  <a:schemeClr val="tx1"/>
                </a:solidFill>
              </a:rPr>
              <a:t>PL/SQL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08" name="꺾인 연결선 107"/>
          <p:cNvCxnSpPr>
            <a:stCxn id="127" idx="1"/>
            <a:endCxn id="53" idx="3"/>
          </p:cNvCxnSpPr>
          <p:nvPr/>
        </p:nvCxnSpPr>
        <p:spPr>
          <a:xfrm rot="10800000">
            <a:off x="1848933" y="3631240"/>
            <a:ext cx="5303467" cy="5109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순서도: 처리 154"/>
          <p:cNvSpPr/>
          <p:nvPr/>
        </p:nvSpPr>
        <p:spPr>
          <a:xfrm>
            <a:off x="1472053" y="1252935"/>
            <a:ext cx="684473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SQLdeveloper</a:t>
            </a:r>
            <a:endParaRPr lang="ko-KR" altLang="en-US" sz="825">
              <a:solidFill>
                <a:schemeClr val="tx1"/>
              </a:solidFill>
            </a:endParaRPr>
          </a:p>
        </p:txBody>
      </p:sp>
      <p:sp>
        <p:nvSpPr>
          <p:cNvPr id="157" name="순서도: 처리 156"/>
          <p:cNvSpPr/>
          <p:nvPr/>
        </p:nvSpPr>
        <p:spPr>
          <a:xfrm>
            <a:off x="1170139" y="1660583"/>
            <a:ext cx="622249" cy="263823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[a.sql]</a:t>
            </a:r>
          </a:p>
          <a:p>
            <a:pPr algn="ctr"/>
            <a:r>
              <a:rPr lang="ko-KR" altLang="en-US" sz="825" smtClean="0">
                <a:solidFill>
                  <a:schemeClr val="tx1"/>
                </a:solidFill>
              </a:rPr>
              <a:t>대화식 </a:t>
            </a:r>
            <a:r>
              <a:rPr lang="en-US" altLang="ko-KR" sz="825" smtClean="0">
                <a:solidFill>
                  <a:schemeClr val="tx1"/>
                </a:solidFill>
              </a:rPr>
              <a:t>SQL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58" name="꺾인 연결선 157"/>
          <p:cNvCxnSpPr>
            <a:stCxn id="157" idx="0"/>
            <a:endCxn id="155" idx="2"/>
          </p:cNvCxnSpPr>
          <p:nvPr/>
        </p:nvCxnSpPr>
        <p:spPr>
          <a:xfrm rot="5400000" flipH="1" flipV="1">
            <a:off x="1525860" y="1372153"/>
            <a:ext cx="243835" cy="33302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순서도: 처리 158"/>
          <p:cNvSpPr/>
          <p:nvPr/>
        </p:nvSpPr>
        <p:spPr>
          <a:xfrm>
            <a:off x="982694" y="1252935"/>
            <a:ext cx="46750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SQLplus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60" name="꺾인 연결선 159"/>
          <p:cNvCxnSpPr>
            <a:stCxn id="157" idx="0"/>
            <a:endCxn id="159" idx="2"/>
          </p:cNvCxnSpPr>
          <p:nvPr/>
        </p:nvCxnSpPr>
        <p:spPr>
          <a:xfrm rot="16200000" flipV="1">
            <a:off x="1226938" y="1406257"/>
            <a:ext cx="243835" cy="264818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순서도: 처리 162"/>
          <p:cNvSpPr/>
          <p:nvPr/>
        </p:nvSpPr>
        <p:spPr>
          <a:xfrm>
            <a:off x="1460710" y="1035963"/>
            <a:ext cx="239904" cy="16381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JDK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64" name="꺾인 연결선 163"/>
          <p:cNvCxnSpPr>
            <a:stCxn id="163" idx="3"/>
            <a:endCxn id="155" idx="0"/>
          </p:cNvCxnSpPr>
          <p:nvPr/>
        </p:nvCxnSpPr>
        <p:spPr>
          <a:xfrm>
            <a:off x="1700614" y="1117870"/>
            <a:ext cx="113676" cy="135065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순서도: 처리 166"/>
          <p:cNvSpPr/>
          <p:nvPr/>
        </p:nvSpPr>
        <p:spPr>
          <a:xfrm>
            <a:off x="927206" y="847158"/>
            <a:ext cx="1340538" cy="1144706"/>
          </a:xfrm>
          <a:prstGeom prst="flowChartProcess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25">
                <a:solidFill>
                  <a:schemeClr val="tx1"/>
                </a:solidFill>
              </a:rPr>
              <a:t>Client</a:t>
            </a:r>
            <a:endParaRPr lang="ko-KR" altLang="en-US" sz="825">
              <a:solidFill>
                <a:schemeClr val="tx1"/>
              </a:solidFill>
            </a:endParaRPr>
          </a:p>
        </p:txBody>
      </p:sp>
      <p:cxnSp>
        <p:nvCxnSpPr>
          <p:cNvPr id="168" name="꺾인 연결선 167"/>
          <p:cNvCxnSpPr>
            <a:stCxn id="155" idx="3"/>
            <a:endCxn id="124" idx="3"/>
          </p:cNvCxnSpPr>
          <p:nvPr/>
        </p:nvCxnSpPr>
        <p:spPr>
          <a:xfrm>
            <a:off x="2156526" y="1334842"/>
            <a:ext cx="3683840" cy="944074"/>
          </a:xfrm>
          <a:prstGeom prst="bentConnector2">
            <a:avLst/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제목 1"/>
          <p:cNvSpPr txBox="1">
            <a:spLocks/>
          </p:cNvSpPr>
          <p:nvPr/>
        </p:nvSpPr>
        <p:spPr>
          <a:xfrm>
            <a:off x="923012" y="620688"/>
            <a:ext cx="494254" cy="21872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900" smtClean="0"/>
              <a:t>Tool</a:t>
            </a:r>
            <a:endParaRPr lang="en-US" altLang="ko-KR" sz="900"/>
          </a:p>
        </p:txBody>
      </p:sp>
      <p:sp>
        <p:nvSpPr>
          <p:cNvPr id="67" name="제목 1"/>
          <p:cNvSpPr txBox="1">
            <a:spLocks/>
          </p:cNvSpPr>
          <p:nvPr/>
        </p:nvSpPr>
        <p:spPr>
          <a:xfrm>
            <a:off x="1093494" y="6137405"/>
            <a:ext cx="1102242" cy="219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-front end-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69" name="제목 1"/>
          <p:cNvSpPr txBox="1">
            <a:spLocks/>
          </p:cNvSpPr>
          <p:nvPr/>
        </p:nvSpPr>
        <p:spPr>
          <a:xfrm>
            <a:off x="4765902" y="6165304"/>
            <a:ext cx="1102242" cy="219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en-US" altLang="ko-KR" sz="1200" smtClean="0">
                <a:latin typeface="굴림체" panose="020B0609000101010101" pitchFamily="49" charset="-127"/>
                <a:ea typeface="굴림체" panose="020B0609000101010101" pitchFamily="49" charset="-127"/>
              </a:rPr>
              <a:t>-back end-</a:t>
            </a:r>
            <a:endParaRPr lang="en-US" altLang="ko-KR" sz="120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3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순서도: 처리 31"/>
          <p:cNvSpPr/>
          <p:nvPr/>
        </p:nvSpPr>
        <p:spPr>
          <a:xfrm>
            <a:off x="2637873" y="3504773"/>
            <a:ext cx="2648313" cy="17130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프로세스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처리</a:t>
            </a:r>
            <a:r>
              <a:rPr lang="en-US" altLang="ko-KR" sz="675" smtClean="0">
                <a:solidFill>
                  <a:schemeClr val="tx1"/>
                </a:solidFill>
              </a:rPr>
              <a:t>)</a:t>
            </a:r>
            <a:r>
              <a:rPr lang="ko-KR" altLang="en-US" sz="675" smtClean="0">
                <a:solidFill>
                  <a:schemeClr val="tx1"/>
                </a:solidFill>
              </a:rPr>
              <a:t>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업무의 처리절차</a:t>
            </a:r>
            <a:r>
              <a:rPr lang="en-US" altLang="ko-KR" sz="675" smtClean="0">
                <a:solidFill>
                  <a:schemeClr val="tx1"/>
                </a:solidFill>
              </a:rPr>
              <a:t>, </a:t>
            </a:r>
            <a:r>
              <a:rPr lang="ko-KR" altLang="en-US" sz="675" smtClean="0">
                <a:solidFill>
                  <a:schemeClr val="tx1"/>
                </a:solidFill>
              </a:rPr>
              <a:t>흐름관점</a:t>
            </a:r>
            <a:r>
              <a:rPr lang="en-US" altLang="ko-KR" sz="675" smtClean="0">
                <a:solidFill>
                  <a:schemeClr val="tx1"/>
                </a:solidFill>
              </a:rPr>
              <a:t>, process, how)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3" name="순서도: 처리 32"/>
          <p:cNvSpPr/>
          <p:nvPr/>
        </p:nvSpPr>
        <p:spPr>
          <a:xfrm>
            <a:off x="2624110" y="4501420"/>
            <a:ext cx="2648781" cy="17634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데이터모델링 </a:t>
            </a:r>
            <a:r>
              <a:rPr lang="en-US" altLang="ko-KR" sz="675" smtClean="0">
                <a:solidFill>
                  <a:schemeClr val="tx1"/>
                </a:solidFill>
              </a:rPr>
              <a:t>(</a:t>
            </a:r>
            <a:r>
              <a:rPr lang="ko-KR" altLang="en-US" sz="675" smtClean="0">
                <a:solidFill>
                  <a:schemeClr val="tx1"/>
                </a:solidFill>
              </a:rPr>
              <a:t>데이터관점 </a:t>
            </a:r>
            <a:r>
              <a:rPr lang="en-US" altLang="ko-KR" sz="675" smtClean="0">
                <a:solidFill>
                  <a:schemeClr val="tx1"/>
                </a:solidFill>
              </a:rPr>
              <a:t>data, what 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49" name="구름 148"/>
          <p:cNvSpPr/>
          <p:nvPr/>
        </p:nvSpPr>
        <p:spPr>
          <a:xfrm>
            <a:off x="391248" y="3798607"/>
            <a:ext cx="767120" cy="549871"/>
          </a:xfrm>
          <a:prstGeom prst="cloud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</a:rPr>
              <a:t>[</a:t>
            </a:r>
            <a:r>
              <a:rPr lang="ko-KR" altLang="en-US" sz="800" smtClean="0">
                <a:solidFill>
                  <a:schemeClr val="tx1"/>
                </a:solidFill>
              </a:rPr>
              <a:t>현실세계</a:t>
            </a:r>
            <a:r>
              <a:rPr lang="en-US" altLang="ko-KR" sz="80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800" smtClean="0">
                <a:solidFill>
                  <a:schemeClr val="tx1"/>
                </a:solidFill>
              </a:rPr>
              <a:t>학교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병원</a:t>
            </a:r>
            <a:r>
              <a:rPr lang="en-US" altLang="ko-KR" sz="800" smtClean="0">
                <a:solidFill>
                  <a:schemeClr val="tx1"/>
                </a:solidFill>
              </a:rPr>
              <a:t>, </a:t>
            </a:r>
            <a:r>
              <a:rPr lang="ko-KR" altLang="en-US" sz="800" smtClean="0">
                <a:solidFill>
                  <a:schemeClr val="tx1"/>
                </a:solidFill>
              </a:rPr>
              <a:t>회사</a:t>
            </a:r>
            <a:r>
              <a:rPr lang="en-US" altLang="ko-KR" sz="800" smtClean="0">
                <a:solidFill>
                  <a:schemeClr val="tx1"/>
                </a:solidFill>
              </a:rPr>
              <a:t>...</a:t>
            </a:r>
            <a:endParaRPr lang="ko-KR" altLang="en-US" sz="800">
              <a:solidFill>
                <a:schemeClr val="tx1"/>
              </a:solidFill>
            </a:endParaRPr>
          </a:p>
        </p:txBody>
      </p:sp>
      <p:cxnSp>
        <p:nvCxnSpPr>
          <p:cNvPr id="82" name="꺾인 연결선 81"/>
          <p:cNvCxnSpPr>
            <a:stCxn id="307" idx="3"/>
            <a:endCxn id="47" idx="1"/>
          </p:cNvCxnSpPr>
          <p:nvPr/>
        </p:nvCxnSpPr>
        <p:spPr>
          <a:xfrm>
            <a:off x="1620954" y="4071821"/>
            <a:ext cx="134469" cy="1268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순서도: 처리 84"/>
          <p:cNvSpPr/>
          <p:nvPr/>
        </p:nvSpPr>
        <p:spPr>
          <a:xfrm>
            <a:off x="2623496" y="5363214"/>
            <a:ext cx="844023" cy="76073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[ERD </a:t>
            </a:r>
            <a:r>
              <a:rPr lang="ko-KR" altLang="en-US" sz="750" smtClean="0">
                <a:solidFill>
                  <a:schemeClr val="tx1"/>
                </a:solidFill>
              </a:rPr>
              <a:t>모델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89" name="원통 88"/>
          <p:cNvSpPr/>
          <p:nvPr/>
        </p:nvSpPr>
        <p:spPr>
          <a:xfrm>
            <a:off x="6135262" y="4392710"/>
            <a:ext cx="403356" cy="410955"/>
          </a:xfrm>
          <a:prstGeom prst="can">
            <a:avLst>
              <a:gd name="adj" fmla="val 7460"/>
            </a:avLst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0" name="순서도: 처리 89"/>
          <p:cNvSpPr/>
          <p:nvPr/>
        </p:nvSpPr>
        <p:spPr>
          <a:xfrm>
            <a:off x="5977970" y="4027533"/>
            <a:ext cx="677974" cy="905935"/>
          </a:xfrm>
          <a:prstGeom prst="flowChartProcess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 anchorCtr="0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 System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1" name="꺾인 연결선 90"/>
          <p:cNvCxnSpPr>
            <a:stCxn id="89" idx="1"/>
            <a:endCxn id="92" idx="2"/>
          </p:cNvCxnSpPr>
          <p:nvPr/>
        </p:nvCxnSpPr>
        <p:spPr>
          <a:xfrm rot="16200000" flipV="1">
            <a:off x="6270850" y="4326619"/>
            <a:ext cx="129272" cy="2909"/>
          </a:xfrm>
          <a:prstGeom prst="bentConnector3">
            <a:avLst>
              <a:gd name="adj1" fmla="val 50000"/>
            </a:avLst>
          </a:prstGeom>
          <a:ln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순서도: 처리 91"/>
          <p:cNvSpPr/>
          <p:nvPr/>
        </p:nvSpPr>
        <p:spPr>
          <a:xfrm>
            <a:off x="6156134" y="4096814"/>
            <a:ext cx="355794" cy="1666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DBMS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3" name="순서도: 처리 92"/>
          <p:cNvSpPr/>
          <p:nvPr/>
        </p:nvSpPr>
        <p:spPr>
          <a:xfrm>
            <a:off x="5951330" y="3519378"/>
            <a:ext cx="36147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App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94" name="순서도: 처리 93"/>
          <p:cNvSpPr/>
          <p:nvPr/>
        </p:nvSpPr>
        <p:spPr>
          <a:xfrm>
            <a:off x="6356771" y="3519378"/>
            <a:ext cx="343159" cy="146811"/>
          </a:xfrm>
          <a:prstGeom prst="flowChartProcess">
            <a:avLst/>
          </a:prstGeom>
          <a:solidFill>
            <a:srgbClr val="FFFF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Web sw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95" name="꺾인 연결선 94"/>
          <p:cNvCxnSpPr>
            <a:stCxn id="93" idx="2"/>
            <a:endCxn id="92" idx="0"/>
          </p:cNvCxnSpPr>
          <p:nvPr/>
        </p:nvCxnSpPr>
        <p:spPr>
          <a:xfrm rot="16200000" flipH="1">
            <a:off x="6017738" y="3780520"/>
            <a:ext cx="430625" cy="201961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꺾인 연결선 95"/>
          <p:cNvCxnSpPr>
            <a:stCxn id="94" idx="2"/>
            <a:endCxn id="92" idx="0"/>
          </p:cNvCxnSpPr>
          <p:nvPr/>
        </p:nvCxnSpPr>
        <p:spPr>
          <a:xfrm rot="5400000">
            <a:off x="6215879" y="3784341"/>
            <a:ext cx="430625" cy="194320"/>
          </a:xfrm>
          <a:prstGeom prst="bentConnector3">
            <a:avLst>
              <a:gd name="adj1" fmla="val 50000"/>
            </a:avLst>
          </a:prstGeom>
          <a:ln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꺾인 연결선 97"/>
          <p:cNvCxnSpPr>
            <a:stCxn id="33" idx="3"/>
            <a:endCxn id="89" idx="2"/>
          </p:cNvCxnSpPr>
          <p:nvPr/>
        </p:nvCxnSpPr>
        <p:spPr>
          <a:xfrm>
            <a:off x="5272891" y="4589594"/>
            <a:ext cx="862371" cy="85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꺾인 연결선 100"/>
          <p:cNvCxnSpPr>
            <a:stCxn id="32" idx="3"/>
            <a:endCxn id="93" idx="1"/>
          </p:cNvCxnSpPr>
          <p:nvPr/>
        </p:nvCxnSpPr>
        <p:spPr>
          <a:xfrm>
            <a:off x="5286186" y="3590427"/>
            <a:ext cx="665144" cy="235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순서도: 처리 105"/>
          <p:cNvSpPr/>
          <p:nvPr/>
        </p:nvSpPr>
        <p:spPr>
          <a:xfrm>
            <a:off x="2672777" y="5849667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학생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08" name="순서도: 처리 107"/>
          <p:cNvSpPr/>
          <p:nvPr/>
        </p:nvSpPr>
        <p:spPr>
          <a:xfrm>
            <a:off x="3122183" y="5861412"/>
            <a:ext cx="297689" cy="200301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학과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7" name="다이아몬드 16"/>
          <p:cNvSpPr/>
          <p:nvPr/>
        </p:nvSpPr>
        <p:spPr>
          <a:xfrm>
            <a:off x="2904295" y="5517232"/>
            <a:ext cx="254470" cy="284807"/>
          </a:xfrm>
          <a:prstGeom prst="diamond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80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소속</a:t>
            </a:r>
            <a:endParaRPr lang="ko-KR" altLang="en-US" sz="800">
              <a:solidFill>
                <a:schemeClr val="tx1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cxnSp>
        <p:nvCxnSpPr>
          <p:cNvPr id="109" name="꺾인 연결선 108"/>
          <p:cNvCxnSpPr>
            <a:stCxn id="106" idx="0"/>
            <a:endCxn id="17" idx="1"/>
          </p:cNvCxnSpPr>
          <p:nvPr/>
        </p:nvCxnSpPr>
        <p:spPr>
          <a:xfrm rot="5400000" flipH="1" flipV="1">
            <a:off x="2767943" y="5713316"/>
            <a:ext cx="190031" cy="82673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17" idx="3"/>
            <a:endCxn id="108" idx="0"/>
          </p:cNvCxnSpPr>
          <p:nvPr/>
        </p:nvCxnSpPr>
        <p:spPr>
          <a:xfrm>
            <a:off x="3158765" y="5659636"/>
            <a:ext cx="112263" cy="201776"/>
          </a:xfrm>
          <a:prstGeom prst="bentConnector2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순서도: 처리 33"/>
          <p:cNvSpPr/>
          <p:nvPr/>
        </p:nvSpPr>
        <p:spPr>
          <a:xfrm>
            <a:off x="3552029" y="5363215"/>
            <a:ext cx="1005487" cy="630838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>
                <a:solidFill>
                  <a:schemeClr val="tx1"/>
                </a:solidFill>
              </a:rPr>
              <a:t>[RDB</a:t>
            </a:r>
            <a:r>
              <a:rPr lang="ko-KR" altLang="en-US" sz="750">
                <a:solidFill>
                  <a:schemeClr val="tx1"/>
                </a:solidFill>
              </a:rPr>
              <a:t>모델</a:t>
            </a:r>
            <a:r>
              <a:rPr lang="en-US" altLang="ko-KR" sz="750">
                <a:solidFill>
                  <a:schemeClr val="tx1"/>
                </a:solidFill>
              </a:rPr>
              <a:t>]</a:t>
            </a:r>
          </a:p>
          <a:p>
            <a:endParaRPr lang="en-US" altLang="ko-KR" sz="750" smtClean="0">
              <a:solidFill>
                <a:schemeClr val="tx1"/>
              </a:solidFill>
            </a:endParaRPr>
          </a:p>
          <a:p>
            <a:endParaRPr lang="en-US" altLang="ko-KR" sz="75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학번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이름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b="1" i="1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</a:p>
          <a:p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b="1" u="sng" smtClean="0">
                <a:solidFill>
                  <a:schemeClr val="tx1"/>
                </a:solidFill>
              </a:rPr>
              <a:t>과번</a:t>
            </a:r>
            <a:r>
              <a:rPr lang="en-US" altLang="ko-KR" sz="750" smtClean="0">
                <a:solidFill>
                  <a:schemeClr val="tx1"/>
                </a:solidFill>
              </a:rPr>
              <a:t>,</a:t>
            </a:r>
            <a:r>
              <a:rPr lang="ko-KR" altLang="en-US" sz="750" smtClean="0">
                <a:solidFill>
                  <a:schemeClr val="tx1"/>
                </a:solidFill>
              </a:rPr>
              <a:t>과명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en-US" altLang="ko-KR" sz="750">
              <a:solidFill>
                <a:schemeClr val="tx1"/>
              </a:solidFill>
            </a:endParaRPr>
          </a:p>
        </p:txBody>
      </p:sp>
      <p:sp>
        <p:nvSpPr>
          <p:cNvPr id="47" name="순서도: 처리 46"/>
          <p:cNvSpPr/>
          <p:nvPr/>
        </p:nvSpPr>
        <p:spPr>
          <a:xfrm>
            <a:off x="1755423" y="3799672"/>
            <a:ext cx="217306" cy="56966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업무분석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8" name="순서도: 처리 47"/>
          <p:cNvSpPr/>
          <p:nvPr/>
        </p:nvSpPr>
        <p:spPr>
          <a:xfrm>
            <a:off x="1438421" y="1971540"/>
            <a:ext cx="744492" cy="2284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요구사항</a:t>
            </a:r>
            <a:endParaRPr lang="en-US" altLang="ko-KR" sz="75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수집분석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49" name="순서도: 처리 48"/>
          <p:cNvSpPr/>
          <p:nvPr/>
        </p:nvSpPr>
        <p:spPr>
          <a:xfrm>
            <a:off x="2480247" y="1955772"/>
            <a:ext cx="2953540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설계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1" name="순서도: 처리 50"/>
          <p:cNvSpPr/>
          <p:nvPr/>
        </p:nvSpPr>
        <p:spPr>
          <a:xfrm>
            <a:off x="5883303" y="1930426"/>
            <a:ext cx="977556" cy="306956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구현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2" name="순서도: 처리 51"/>
          <p:cNvSpPr/>
          <p:nvPr/>
        </p:nvSpPr>
        <p:spPr>
          <a:xfrm>
            <a:off x="7154926" y="1955772"/>
            <a:ext cx="588135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통합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테스트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3" name="순서도: 처리 52"/>
          <p:cNvSpPr/>
          <p:nvPr/>
        </p:nvSpPr>
        <p:spPr>
          <a:xfrm>
            <a:off x="8060726" y="1961466"/>
            <a:ext cx="831754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운영</a:t>
            </a:r>
            <a:r>
              <a:rPr lang="en-US" altLang="ko-KR" sz="750" smtClean="0">
                <a:solidFill>
                  <a:schemeClr val="tx1"/>
                </a:solidFill>
              </a:rPr>
              <a:t>&amp;</a:t>
            </a:r>
            <a:r>
              <a:rPr lang="ko-KR" altLang="en-US" sz="750" smtClean="0">
                <a:solidFill>
                  <a:schemeClr val="tx1"/>
                </a:solidFill>
              </a:rPr>
              <a:t>유지보수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54" name="순서도: 처리 53"/>
          <p:cNvSpPr/>
          <p:nvPr/>
        </p:nvSpPr>
        <p:spPr>
          <a:xfrm>
            <a:off x="1438422" y="919610"/>
            <a:ext cx="7454058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정보시스템 구축절차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62" name="꺾인 연결선 61"/>
          <p:cNvCxnSpPr>
            <a:stCxn id="47" idx="3"/>
            <a:endCxn id="32" idx="1"/>
          </p:cNvCxnSpPr>
          <p:nvPr/>
        </p:nvCxnSpPr>
        <p:spPr>
          <a:xfrm flipV="1">
            <a:off x="1972729" y="3590427"/>
            <a:ext cx="665144" cy="494077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>
            <a:stCxn id="47" idx="3"/>
            <a:endCxn id="33" idx="1"/>
          </p:cNvCxnSpPr>
          <p:nvPr/>
        </p:nvCxnSpPr>
        <p:spPr>
          <a:xfrm>
            <a:off x="1972729" y="4084504"/>
            <a:ext cx="651381" cy="5050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꺾인 연결선 68"/>
          <p:cNvCxnSpPr>
            <a:stCxn id="81" idx="0"/>
            <a:endCxn id="32" idx="2"/>
          </p:cNvCxnSpPr>
          <p:nvPr/>
        </p:nvCxnSpPr>
        <p:spPr>
          <a:xfrm rot="5400000" flipH="1" flipV="1">
            <a:off x="3789931" y="3843167"/>
            <a:ext cx="339186" cy="5012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순서도: 처리 80"/>
          <p:cNvSpPr/>
          <p:nvPr/>
        </p:nvSpPr>
        <p:spPr>
          <a:xfrm>
            <a:off x="3621620" y="4015266"/>
            <a:ext cx="670795" cy="1534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상관모델링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79" name="순서도: 처리 78"/>
          <p:cNvSpPr/>
          <p:nvPr/>
        </p:nvSpPr>
        <p:spPr>
          <a:xfrm>
            <a:off x="3582607" y="3277284"/>
            <a:ext cx="572219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로직설계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3" name="순서도: 처리 82"/>
          <p:cNvSpPr/>
          <p:nvPr/>
        </p:nvSpPr>
        <p:spPr>
          <a:xfrm>
            <a:off x="4788024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물리</a:t>
            </a:r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84" name="순서도: 처리 83"/>
          <p:cNvSpPr/>
          <p:nvPr/>
        </p:nvSpPr>
        <p:spPr>
          <a:xfrm>
            <a:off x="3816415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논리적설계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88" name="꺾인 연결선 87"/>
          <p:cNvCxnSpPr>
            <a:stCxn id="48" idx="3"/>
            <a:endCxn id="49" idx="1"/>
          </p:cNvCxnSpPr>
          <p:nvPr/>
        </p:nvCxnSpPr>
        <p:spPr>
          <a:xfrm flipV="1">
            <a:off x="2182913" y="2081414"/>
            <a:ext cx="297334" cy="4346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꺾인 연결선 98"/>
          <p:cNvCxnSpPr>
            <a:stCxn id="49" idx="3"/>
            <a:endCxn id="51" idx="1"/>
          </p:cNvCxnSpPr>
          <p:nvPr/>
        </p:nvCxnSpPr>
        <p:spPr>
          <a:xfrm>
            <a:off x="5433787" y="2081414"/>
            <a:ext cx="449516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꺾인 연결선 99"/>
          <p:cNvCxnSpPr>
            <a:stCxn id="51" idx="3"/>
            <a:endCxn id="52" idx="1"/>
          </p:cNvCxnSpPr>
          <p:nvPr/>
        </p:nvCxnSpPr>
        <p:spPr>
          <a:xfrm flipV="1">
            <a:off x="6860859" y="2081414"/>
            <a:ext cx="294067" cy="249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꺾인 연결선 101"/>
          <p:cNvCxnSpPr>
            <a:stCxn id="52" idx="3"/>
            <a:endCxn id="53" idx="1"/>
          </p:cNvCxnSpPr>
          <p:nvPr/>
        </p:nvCxnSpPr>
        <p:spPr>
          <a:xfrm>
            <a:off x="7743061" y="2081414"/>
            <a:ext cx="317665" cy="569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5" name="그림 114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897" y="4550360"/>
            <a:ext cx="216024" cy="96379"/>
          </a:xfrm>
          <a:prstGeom prst="rect">
            <a:avLst/>
          </a:prstGeom>
        </p:spPr>
      </p:pic>
      <p:cxnSp>
        <p:nvCxnSpPr>
          <p:cNvPr id="140" name="꺾인 연결선 139"/>
          <p:cNvCxnSpPr>
            <a:stCxn id="220" idx="2"/>
            <a:endCxn id="85" idx="0"/>
          </p:cNvCxnSpPr>
          <p:nvPr/>
        </p:nvCxnSpPr>
        <p:spPr>
          <a:xfrm rot="5400000">
            <a:off x="2821157" y="5135301"/>
            <a:ext cx="452265" cy="3561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꺾인 연결선 146"/>
          <p:cNvCxnSpPr>
            <a:stCxn id="84" idx="2"/>
            <a:endCxn id="34" idx="0"/>
          </p:cNvCxnSpPr>
          <p:nvPr/>
        </p:nvCxnSpPr>
        <p:spPr>
          <a:xfrm rot="16200000" flipH="1">
            <a:off x="3827562" y="5136004"/>
            <a:ext cx="452266" cy="215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꺾인 연결선 153"/>
          <p:cNvCxnSpPr>
            <a:stCxn id="84" idx="3"/>
            <a:endCxn id="83" idx="1"/>
          </p:cNvCxnSpPr>
          <p:nvPr/>
        </p:nvCxnSpPr>
        <p:spPr>
          <a:xfrm>
            <a:off x="4288818" y="4791030"/>
            <a:ext cx="499206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순서도: 처리 158"/>
          <p:cNvSpPr/>
          <p:nvPr/>
        </p:nvSpPr>
        <p:spPr>
          <a:xfrm>
            <a:off x="453683" y="1484828"/>
            <a:ext cx="604283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현실세상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</a:p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학교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사람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0" name="순서도: 처리 159"/>
          <p:cNvSpPr/>
          <p:nvPr/>
        </p:nvSpPr>
        <p:spPr>
          <a:xfrm>
            <a:off x="1438421" y="1488052"/>
            <a:ext cx="3995366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개념세상</a:t>
            </a:r>
            <a:r>
              <a:rPr lang="en-US" altLang="ko-KR" sz="750" smtClean="0">
                <a:solidFill>
                  <a:schemeClr val="tx1"/>
                </a:solidFill>
              </a:rPr>
              <a:t>] </a:t>
            </a:r>
            <a:r>
              <a:rPr lang="ko-KR" altLang="en-US" sz="750" smtClean="0">
                <a:solidFill>
                  <a:schemeClr val="tx1"/>
                </a:solidFill>
              </a:rPr>
              <a:t>모델링</a:t>
            </a:r>
            <a:r>
              <a:rPr lang="en-US" altLang="ko-KR" sz="750" smtClean="0">
                <a:solidFill>
                  <a:schemeClr val="tx1"/>
                </a:solidFill>
              </a:rPr>
              <a:t>ing: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컴퓨터세계에 표현하는 과정</a:t>
            </a:r>
            <a:r>
              <a:rPr lang="en-US" altLang="ko-KR" sz="750" smtClean="0">
                <a:solidFill>
                  <a:schemeClr val="tx1"/>
                </a:solidFill>
              </a:rPr>
              <a:t> </a:t>
            </a:r>
            <a:r>
              <a:rPr lang="ko-KR" altLang="en-US" sz="750" smtClean="0">
                <a:solidFill>
                  <a:schemeClr val="tx1"/>
                </a:solidFill>
              </a:rPr>
              <a:t>즉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모델을 만드는 과정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1" name="순서도: 처리 160"/>
          <p:cNvSpPr/>
          <p:nvPr/>
        </p:nvSpPr>
        <p:spPr>
          <a:xfrm>
            <a:off x="5870923" y="1500512"/>
            <a:ext cx="3021557" cy="25128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altLang="ko-KR" sz="750" smtClean="0">
                <a:solidFill>
                  <a:schemeClr val="tx1"/>
                </a:solidFill>
              </a:rPr>
              <a:t>[</a:t>
            </a:r>
            <a:r>
              <a:rPr lang="ko-KR" altLang="en-US" sz="750" smtClean="0">
                <a:solidFill>
                  <a:schemeClr val="tx1"/>
                </a:solidFill>
              </a:rPr>
              <a:t>컴퓨터세상</a:t>
            </a:r>
            <a:r>
              <a:rPr lang="en-US" altLang="ko-KR" sz="750" smtClean="0">
                <a:solidFill>
                  <a:schemeClr val="tx1"/>
                </a:solidFill>
              </a:rPr>
              <a:t>]</a:t>
            </a:r>
            <a:r>
              <a:rPr lang="ko-KR" altLang="en-US" sz="750" smtClean="0">
                <a:solidFill>
                  <a:schemeClr val="tx1"/>
                </a:solidFill>
              </a:rPr>
              <a:t> 모델</a:t>
            </a:r>
            <a:r>
              <a:rPr lang="en-US" altLang="ko-KR" sz="750" smtClean="0">
                <a:solidFill>
                  <a:schemeClr val="tx1"/>
                </a:solidFill>
              </a:rPr>
              <a:t>: </a:t>
            </a:r>
            <a:r>
              <a:rPr lang="ko-KR" altLang="en-US" sz="750" smtClean="0">
                <a:solidFill>
                  <a:schemeClr val="tx1"/>
                </a:solidFill>
              </a:rPr>
              <a:t>현실세계를 추상화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단순화</a:t>
            </a:r>
            <a:r>
              <a:rPr lang="en-US" altLang="ko-KR" sz="750" smtClean="0">
                <a:solidFill>
                  <a:schemeClr val="tx1"/>
                </a:solidFill>
              </a:rPr>
              <a:t>/</a:t>
            </a:r>
            <a:r>
              <a:rPr lang="ko-KR" altLang="en-US" sz="750" smtClean="0">
                <a:solidFill>
                  <a:schemeClr val="tx1"/>
                </a:solidFill>
              </a:rPr>
              <a:t>명확화한 표현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                        학사정보시스템</a:t>
            </a:r>
            <a:r>
              <a:rPr lang="en-US" altLang="ko-KR" sz="750" smtClean="0">
                <a:solidFill>
                  <a:schemeClr val="tx1"/>
                </a:solidFill>
              </a:rPr>
              <a:t>, </a:t>
            </a:r>
            <a:r>
              <a:rPr lang="ko-KR" altLang="en-US" sz="750" smtClean="0">
                <a:solidFill>
                  <a:schemeClr val="tx1"/>
                </a:solidFill>
              </a:rPr>
              <a:t>인조인간</a:t>
            </a:r>
            <a:r>
              <a:rPr lang="en-US" altLang="ko-KR" sz="750" smtClean="0">
                <a:solidFill>
                  <a:schemeClr val="tx1"/>
                </a:solidFill>
              </a:rPr>
              <a:t>(</a:t>
            </a:r>
            <a:r>
              <a:rPr lang="ko-KR" altLang="en-US" sz="750" smtClean="0">
                <a:solidFill>
                  <a:schemeClr val="tx1"/>
                </a:solidFill>
              </a:rPr>
              <a:t>로봇</a:t>
            </a:r>
            <a:r>
              <a:rPr lang="en-US" altLang="ko-KR" sz="750" smtClean="0">
                <a:solidFill>
                  <a:schemeClr val="tx1"/>
                </a:solidFill>
              </a:rPr>
              <a:t>)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163" name="순서도: 처리 162"/>
          <p:cNvSpPr/>
          <p:nvPr/>
        </p:nvSpPr>
        <p:spPr>
          <a:xfrm>
            <a:off x="8158524" y="3893923"/>
            <a:ext cx="568194" cy="341995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시스템운영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사용자관리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4" name="순서도: 처리 163"/>
          <p:cNvSpPr/>
          <p:nvPr/>
        </p:nvSpPr>
        <p:spPr>
          <a:xfrm>
            <a:off x="7326988" y="4467438"/>
            <a:ext cx="386233" cy="263823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DB</a:t>
            </a:r>
            <a:r>
              <a:rPr lang="ko-KR" altLang="en-US" sz="675" smtClean="0">
                <a:solidFill>
                  <a:schemeClr val="tx1"/>
                </a:solidFill>
              </a:rPr>
              <a:t>튜닝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165" name="순서도: 처리 164"/>
          <p:cNvSpPr/>
          <p:nvPr/>
        </p:nvSpPr>
        <p:spPr>
          <a:xfrm>
            <a:off x="7308756" y="3498887"/>
            <a:ext cx="402378" cy="187727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테스트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166" name="꺾인 연결선 165"/>
          <p:cNvCxnSpPr>
            <a:stCxn id="89" idx="4"/>
            <a:endCxn id="164" idx="1"/>
          </p:cNvCxnSpPr>
          <p:nvPr/>
        </p:nvCxnSpPr>
        <p:spPr>
          <a:xfrm>
            <a:off x="6538618" y="4598188"/>
            <a:ext cx="788370" cy="116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꺾인 연결선 168"/>
          <p:cNvCxnSpPr>
            <a:stCxn id="164" idx="3"/>
            <a:endCxn id="163" idx="2"/>
          </p:cNvCxnSpPr>
          <p:nvPr/>
        </p:nvCxnSpPr>
        <p:spPr>
          <a:xfrm flipV="1">
            <a:off x="7713221" y="4235918"/>
            <a:ext cx="729400" cy="36343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꺾인 연결선 171"/>
          <p:cNvCxnSpPr>
            <a:stCxn id="165" idx="3"/>
            <a:endCxn id="163" idx="0"/>
          </p:cNvCxnSpPr>
          <p:nvPr/>
        </p:nvCxnSpPr>
        <p:spPr>
          <a:xfrm>
            <a:off x="7711134" y="3592751"/>
            <a:ext cx="731487" cy="301172"/>
          </a:xfrm>
          <a:prstGeom prst="bentConnector2">
            <a:avLst/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꺾인 연결선 174"/>
          <p:cNvCxnSpPr>
            <a:stCxn id="94" idx="3"/>
            <a:endCxn id="165" idx="1"/>
          </p:cNvCxnSpPr>
          <p:nvPr/>
        </p:nvCxnSpPr>
        <p:spPr>
          <a:xfrm flipV="1">
            <a:off x="6699930" y="3592751"/>
            <a:ext cx="608826" cy="33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순서도: 처리 219"/>
          <p:cNvSpPr/>
          <p:nvPr/>
        </p:nvSpPr>
        <p:spPr>
          <a:xfrm>
            <a:off x="2812867" y="4671110"/>
            <a:ext cx="472403" cy="23983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개념적설계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28" name="꺾인 연결선 227"/>
          <p:cNvCxnSpPr>
            <a:stCxn id="220" idx="3"/>
            <a:endCxn id="84" idx="1"/>
          </p:cNvCxnSpPr>
          <p:nvPr/>
        </p:nvCxnSpPr>
        <p:spPr>
          <a:xfrm>
            <a:off x="3285270" y="4791030"/>
            <a:ext cx="531145" cy="1270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" name="그림 255" descr="Light Electricity Brightness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533" y="1493505"/>
            <a:ext cx="193306" cy="213303"/>
          </a:xfrm>
          <a:prstGeom prst="rect">
            <a:avLst/>
          </a:prstGeom>
        </p:spPr>
      </p:pic>
      <p:pic>
        <p:nvPicPr>
          <p:cNvPr id="257" name="그림 256" descr="&lt;strong&gt;컴퓨터&lt;/strong&gt; 바탕 화면 키보드 · Pixabay의 무료 이미지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273" y="1529475"/>
            <a:ext cx="265023" cy="216206"/>
          </a:xfrm>
          <a:prstGeom prst="rect">
            <a:avLst/>
          </a:prstGeom>
        </p:spPr>
      </p:pic>
      <p:pic>
        <p:nvPicPr>
          <p:cNvPr id="262" name="그림 261" descr="Building Company Clipart · Free image on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02101"/>
            <a:ext cx="354702" cy="354702"/>
          </a:xfrm>
          <a:prstGeom prst="rect">
            <a:avLst/>
          </a:prstGeom>
        </p:spPr>
      </p:pic>
      <p:sp>
        <p:nvSpPr>
          <p:cNvPr id="273" name="순서도: 처리 272"/>
          <p:cNvSpPr/>
          <p:nvPr/>
        </p:nvSpPr>
        <p:spPr>
          <a:xfrm>
            <a:off x="3011747" y="273787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업무</a:t>
            </a:r>
            <a:r>
              <a:rPr lang="ko-KR" altLang="en-US" sz="675" smtClean="0">
                <a:solidFill>
                  <a:schemeClr val="tx1"/>
                </a:solidFill>
              </a:rPr>
              <a:t>기능분해도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(MENU</a:t>
            </a:r>
            <a:r>
              <a:rPr lang="ko-KR" altLang="en-US" sz="675" smtClean="0">
                <a:solidFill>
                  <a:schemeClr val="tx1"/>
                </a:solidFill>
              </a:rPr>
              <a:t>구조</a:t>
            </a:r>
            <a:r>
              <a:rPr lang="en-US" altLang="ko-KR" sz="675" smtClean="0">
                <a:solidFill>
                  <a:schemeClr val="tx1"/>
                </a:solidFill>
              </a:rPr>
              <a:t>)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274" name="순서도: 처리 273"/>
          <p:cNvSpPr/>
          <p:nvPr/>
        </p:nvSpPr>
        <p:spPr>
          <a:xfrm>
            <a:off x="4144292" y="2735071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데이터</a:t>
            </a:r>
            <a:r>
              <a:rPr lang="ko-KR" altLang="en-US" sz="675" smtClean="0">
                <a:solidFill>
                  <a:schemeClr val="tx1"/>
                </a:solidFill>
              </a:rPr>
              <a:t>흐름도</a:t>
            </a:r>
            <a:endParaRPr lang="en-US" altLang="ko-KR" sz="675" smtClean="0">
              <a:solidFill>
                <a:schemeClr val="tx1"/>
              </a:solidFill>
            </a:endParaRPr>
          </a:p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(DFD)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275" name="꺾인 연결선 274"/>
          <p:cNvCxnSpPr>
            <a:stCxn id="79" idx="0"/>
            <a:endCxn id="273" idx="2"/>
          </p:cNvCxnSpPr>
          <p:nvPr/>
        </p:nvCxnSpPr>
        <p:spPr>
          <a:xfrm rot="16200000" flipV="1">
            <a:off x="3434620" y="2843186"/>
            <a:ext cx="313484" cy="554711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꺾인 연결선 277"/>
          <p:cNvCxnSpPr>
            <a:stCxn id="79" idx="0"/>
            <a:endCxn id="274" idx="2"/>
          </p:cNvCxnSpPr>
          <p:nvPr/>
        </p:nvCxnSpPr>
        <p:spPr>
          <a:xfrm rot="5400000" flipH="1" flipV="1">
            <a:off x="3999490" y="2830223"/>
            <a:ext cx="316289" cy="577834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순서도: 처리 287"/>
          <p:cNvSpPr/>
          <p:nvPr/>
        </p:nvSpPr>
        <p:spPr>
          <a:xfrm>
            <a:off x="4603106" y="5373216"/>
            <a:ext cx="830682" cy="676752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ko-KR" altLang="en-US" sz="750" smtClean="0">
                <a:solidFill>
                  <a:schemeClr val="tx1"/>
                </a:solidFill>
              </a:rPr>
              <a:t>테이블기술서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인덱스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ko-KR" altLang="en-US" sz="750" smtClean="0">
                <a:solidFill>
                  <a:schemeClr val="tx1"/>
                </a:solidFill>
              </a:rPr>
              <a:t>뷰 정의서</a:t>
            </a:r>
            <a:endParaRPr lang="en-US" altLang="ko-KR" sz="750" smtClean="0">
              <a:solidFill>
                <a:schemeClr val="tx1"/>
              </a:solidFill>
            </a:endParaRPr>
          </a:p>
          <a:p>
            <a:r>
              <a:rPr lang="en-US" altLang="ko-KR" sz="75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학과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en-US" altLang="ko-KR" sz="750">
              <a:solidFill>
                <a:schemeClr val="tx1"/>
              </a:solidFill>
            </a:endParaRPr>
          </a:p>
          <a:p>
            <a:r>
              <a:rPr lang="en-US" altLang="ko-KR" sz="750" smtClean="0">
                <a:solidFill>
                  <a:schemeClr val="tx1"/>
                </a:solidFill>
              </a:rPr>
              <a:t>create table </a:t>
            </a:r>
            <a:r>
              <a:rPr lang="ko-KR" altLang="en-US" sz="750" smtClean="0">
                <a:solidFill>
                  <a:schemeClr val="tx1"/>
                </a:solidFill>
              </a:rPr>
              <a:t>학생</a:t>
            </a:r>
            <a:r>
              <a:rPr lang="en-US" altLang="ko-KR" sz="750" smtClean="0">
                <a:solidFill>
                  <a:schemeClr val="tx1"/>
                </a:solidFill>
              </a:rPr>
              <a:t>();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89" name="꺾인 연결선 288"/>
          <p:cNvCxnSpPr>
            <a:stCxn id="83" idx="2"/>
            <a:endCxn id="288" idx="0"/>
          </p:cNvCxnSpPr>
          <p:nvPr/>
        </p:nvCxnSpPr>
        <p:spPr>
          <a:xfrm rot="5400000">
            <a:off x="4790204" y="5139193"/>
            <a:ext cx="462267" cy="5779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순서도: 처리 292"/>
          <p:cNvSpPr/>
          <p:nvPr/>
        </p:nvSpPr>
        <p:spPr>
          <a:xfrm>
            <a:off x="4469219" y="3943635"/>
            <a:ext cx="400120" cy="306349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altLang="ko-KR" sz="750" smtClean="0">
                <a:solidFill>
                  <a:schemeClr val="tx1"/>
                </a:solidFill>
              </a:rPr>
              <a:t>CRUD  </a:t>
            </a:r>
            <a:r>
              <a:rPr lang="ko-KR" altLang="en-US" sz="750" smtClean="0">
                <a:solidFill>
                  <a:schemeClr val="tx1"/>
                </a:solidFill>
              </a:rPr>
              <a:t>매트릭스</a:t>
            </a:r>
            <a:endParaRPr lang="ko-KR" altLang="en-US" sz="750">
              <a:solidFill>
                <a:schemeClr val="tx1"/>
              </a:solidFill>
            </a:endParaRPr>
          </a:p>
        </p:txBody>
      </p:sp>
      <p:cxnSp>
        <p:nvCxnSpPr>
          <p:cNvPr id="294" name="꺾인 연결선 293"/>
          <p:cNvCxnSpPr>
            <a:stCxn id="81" idx="3"/>
            <a:endCxn id="293" idx="1"/>
          </p:cNvCxnSpPr>
          <p:nvPr/>
        </p:nvCxnSpPr>
        <p:spPr>
          <a:xfrm>
            <a:off x="4292415" y="4092014"/>
            <a:ext cx="176804" cy="47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꺾인 연결선 298"/>
          <p:cNvCxnSpPr>
            <a:stCxn id="33" idx="0"/>
            <a:endCxn id="81" idx="2"/>
          </p:cNvCxnSpPr>
          <p:nvPr/>
        </p:nvCxnSpPr>
        <p:spPr>
          <a:xfrm rot="5400000" flipH="1" flipV="1">
            <a:off x="3786430" y="4330833"/>
            <a:ext cx="332659" cy="8517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" name="순서도: 처리 306"/>
          <p:cNvSpPr/>
          <p:nvPr/>
        </p:nvSpPr>
        <p:spPr>
          <a:xfrm>
            <a:off x="1403648" y="3652946"/>
            <a:ext cx="217306" cy="83775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ko-KR" altLang="en-US" sz="750" smtClean="0">
                <a:solidFill>
                  <a:schemeClr val="tx1"/>
                </a:solidFill>
              </a:rPr>
              <a:t>정보전략계획수립</a:t>
            </a:r>
            <a:endParaRPr lang="ko-KR" altLang="en-US" sz="750">
              <a:solidFill>
                <a:schemeClr val="tx1"/>
              </a:solidFill>
            </a:endParaRPr>
          </a:p>
        </p:txBody>
      </p:sp>
      <p:sp>
        <p:nvSpPr>
          <p:cNvPr id="308" name="순서도: 처리 307"/>
          <p:cNvSpPr/>
          <p:nvPr/>
        </p:nvSpPr>
        <p:spPr>
          <a:xfrm>
            <a:off x="1559621" y="536551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시스템구성도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12" name="꺾인 연결선 311"/>
          <p:cNvCxnSpPr>
            <a:stCxn id="47" idx="2"/>
            <a:endCxn id="308" idx="0"/>
          </p:cNvCxnSpPr>
          <p:nvPr/>
        </p:nvCxnSpPr>
        <p:spPr>
          <a:xfrm rot="5400000">
            <a:off x="1364888" y="4866327"/>
            <a:ext cx="996181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꺾인 연결선 320"/>
          <p:cNvCxnSpPr>
            <a:stCxn id="149" idx="0"/>
            <a:endCxn id="307" idx="1"/>
          </p:cNvCxnSpPr>
          <p:nvPr/>
        </p:nvCxnSpPr>
        <p:spPr>
          <a:xfrm flipV="1">
            <a:off x="1157729" y="4071821"/>
            <a:ext cx="245919" cy="1722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순서도: 처리 351"/>
          <p:cNvSpPr/>
          <p:nvPr/>
        </p:nvSpPr>
        <p:spPr>
          <a:xfrm>
            <a:off x="1578396" y="566643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업무기술서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3" name="순서도: 처리 352"/>
          <p:cNvSpPr/>
          <p:nvPr/>
        </p:nvSpPr>
        <p:spPr>
          <a:xfrm>
            <a:off x="1567286" y="5931953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요구사항분석서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55" name="꺾인 연결선 354"/>
          <p:cNvCxnSpPr>
            <a:stCxn id="357" idx="2"/>
            <a:endCxn id="47" idx="0"/>
          </p:cNvCxnSpPr>
          <p:nvPr/>
        </p:nvCxnSpPr>
        <p:spPr>
          <a:xfrm rot="16200000" flipH="1">
            <a:off x="1642047" y="3577643"/>
            <a:ext cx="441862" cy="2196"/>
          </a:xfrm>
          <a:prstGeom prst="bentConnector3">
            <a:avLst>
              <a:gd name="adj1" fmla="val 50000"/>
            </a:avLst>
          </a:prstGeom>
          <a:ln>
            <a:prstDash val="dash"/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6" name="순서도: 처리 355"/>
          <p:cNvSpPr/>
          <p:nvPr/>
        </p:nvSpPr>
        <p:spPr>
          <a:xfrm>
            <a:off x="1570731" y="2866369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관련문서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57" name="순서도: 처리 356"/>
          <p:cNvSpPr/>
          <p:nvPr/>
        </p:nvSpPr>
        <p:spPr>
          <a:xfrm>
            <a:off x="1559621" y="3131886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세금계산서</a:t>
            </a:r>
            <a:endParaRPr lang="ko-KR" altLang="en-US" sz="675">
              <a:solidFill>
                <a:schemeClr val="tx1"/>
              </a:solidFill>
            </a:endParaRPr>
          </a:p>
        </p:txBody>
      </p:sp>
      <p:sp>
        <p:nvSpPr>
          <p:cNvPr id="360" name="순서도: 처리 359"/>
          <p:cNvSpPr/>
          <p:nvPr/>
        </p:nvSpPr>
        <p:spPr>
          <a:xfrm>
            <a:off x="1557495" y="2571537"/>
            <a:ext cx="604517" cy="225924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사용자 인터뷰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364" name="꺾인 연결선 363"/>
          <p:cNvCxnSpPr>
            <a:stCxn id="164" idx="0"/>
            <a:endCxn id="165" idx="2"/>
          </p:cNvCxnSpPr>
          <p:nvPr/>
        </p:nvCxnSpPr>
        <p:spPr>
          <a:xfrm rot="16200000" flipV="1">
            <a:off x="7124613" y="4071946"/>
            <a:ext cx="780824" cy="10160"/>
          </a:xfrm>
          <a:prstGeom prst="bentConnector3">
            <a:avLst>
              <a:gd name="adj1" fmla="val 50000"/>
            </a:avLst>
          </a:prstGeom>
          <a:ln>
            <a:prstDash val="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순서도: 처리 366"/>
          <p:cNvSpPr/>
          <p:nvPr/>
        </p:nvSpPr>
        <p:spPr>
          <a:xfrm>
            <a:off x="7324901" y="4032617"/>
            <a:ext cx="386233" cy="263823"/>
          </a:xfrm>
          <a:prstGeom prst="flowChartProcess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675" smtClean="0">
                <a:solidFill>
                  <a:schemeClr val="tx1"/>
                </a:solidFill>
              </a:rPr>
              <a:t>검증</a:t>
            </a:r>
            <a:endParaRPr lang="ko-KR" altLang="en-US" sz="675">
              <a:solidFill>
                <a:schemeClr val="tx1"/>
              </a:solidFill>
            </a:endParaRPr>
          </a:p>
        </p:txBody>
      </p:sp>
      <p:cxnSp>
        <p:nvCxnSpPr>
          <p:cNvPr id="401" name="꺾인 연결선 400"/>
          <p:cNvCxnSpPr>
            <a:stCxn id="159" idx="3"/>
            <a:endCxn id="160" idx="1"/>
          </p:cNvCxnSpPr>
          <p:nvPr/>
        </p:nvCxnSpPr>
        <p:spPr>
          <a:xfrm>
            <a:off x="1057966" y="1610470"/>
            <a:ext cx="380455" cy="3224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꺾인 연결선 403"/>
          <p:cNvCxnSpPr>
            <a:stCxn id="160" idx="3"/>
            <a:endCxn id="161" idx="1"/>
          </p:cNvCxnSpPr>
          <p:nvPr/>
        </p:nvCxnSpPr>
        <p:spPr>
          <a:xfrm>
            <a:off x="5433787" y="1613694"/>
            <a:ext cx="437136" cy="12460"/>
          </a:xfrm>
          <a:prstGeom prst="bentConnector3">
            <a:avLst>
              <a:gd name="adj1" fmla="val 50000"/>
            </a:avLst>
          </a:prstGeom>
          <a:ln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8" name="그림 417" descr="화면 캡처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28765"/>
            <a:ext cx="216024" cy="96379"/>
          </a:xfrm>
          <a:prstGeom prst="rect">
            <a:avLst/>
          </a:prstGeom>
        </p:spPr>
      </p:pic>
      <p:sp>
        <p:nvSpPr>
          <p:cNvPr id="86" name="순서도: 처리 85"/>
          <p:cNvSpPr/>
          <p:nvPr/>
        </p:nvSpPr>
        <p:spPr>
          <a:xfrm>
            <a:off x="6026699" y="3356992"/>
            <a:ext cx="572219" cy="169740"/>
          </a:xfrm>
          <a:prstGeom prst="flowChartProcess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75" smtClean="0">
                <a:solidFill>
                  <a:schemeClr val="tx1"/>
                </a:solidFill>
              </a:rPr>
              <a:t>sw</a:t>
            </a:r>
            <a:r>
              <a:rPr lang="ko-KR" altLang="en-US" sz="675" smtClean="0">
                <a:solidFill>
                  <a:schemeClr val="tx1"/>
                </a:solidFill>
              </a:rPr>
              <a:t>개발</a:t>
            </a:r>
            <a:endParaRPr lang="ko-KR" altLang="en-US" sz="67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9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330</Words>
  <Application>Microsoft Office PowerPoint</Application>
  <PresentationFormat>화면 슬라이드 쇼(4:3)</PresentationFormat>
  <Paragraphs>139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굴림체</vt:lpstr>
      <vt:lpstr>맑은 고딕</vt:lpstr>
      <vt:lpstr>아리따M</vt:lpstr>
      <vt:lpstr>Arial</vt:lpstr>
      <vt:lpstr>Wingdings</vt:lpstr>
      <vt:lpstr>Office 테마</vt:lpstr>
      <vt:lpstr>PowerPoint 프레젠테이션</vt:lpstr>
      <vt:lpstr>sw개발 유형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ㅇㅅㅇ</dc:creator>
  <cp:lastModifiedBy>ks</cp:lastModifiedBy>
  <cp:revision>185</cp:revision>
  <dcterms:created xsi:type="dcterms:W3CDTF">2020-06-18T03:20:34Z</dcterms:created>
  <dcterms:modified xsi:type="dcterms:W3CDTF">2023-06-08T09:08:32Z</dcterms:modified>
</cp:coreProperties>
</file>